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44"/>
  </p:notesMasterIdLst>
  <p:handoutMasterIdLst>
    <p:handoutMasterId r:id="rId45"/>
  </p:handoutMasterIdLst>
  <p:sldIdLst>
    <p:sldId id="614" r:id="rId2"/>
    <p:sldId id="666" r:id="rId3"/>
    <p:sldId id="667" r:id="rId4"/>
    <p:sldId id="672" r:id="rId5"/>
    <p:sldId id="670" r:id="rId6"/>
    <p:sldId id="616" r:id="rId7"/>
    <p:sldId id="628" r:id="rId8"/>
    <p:sldId id="629" r:id="rId9"/>
    <p:sldId id="630" r:id="rId10"/>
    <p:sldId id="631" r:id="rId11"/>
    <p:sldId id="633" r:id="rId12"/>
    <p:sldId id="635" r:id="rId13"/>
    <p:sldId id="636" r:id="rId14"/>
    <p:sldId id="637" r:id="rId15"/>
    <p:sldId id="638" r:id="rId16"/>
    <p:sldId id="639" r:id="rId17"/>
    <p:sldId id="640" r:id="rId18"/>
    <p:sldId id="643" r:id="rId19"/>
    <p:sldId id="644" r:id="rId20"/>
    <p:sldId id="679" r:id="rId21"/>
    <p:sldId id="645" r:id="rId22"/>
    <p:sldId id="646" r:id="rId23"/>
    <p:sldId id="647" r:id="rId24"/>
    <p:sldId id="665" r:id="rId25"/>
    <p:sldId id="648" r:id="rId26"/>
    <p:sldId id="650" r:id="rId27"/>
    <p:sldId id="651" r:id="rId28"/>
    <p:sldId id="652" r:id="rId29"/>
    <p:sldId id="653" r:id="rId30"/>
    <p:sldId id="654" r:id="rId31"/>
    <p:sldId id="655" r:id="rId32"/>
    <p:sldId id="660" r:id="rId33"/>
    <p:sldId id="656" r:id="rId34"/>
    <p:sldId id="657" r:id="rId35"/>
    <p:sldId id="675" r:id="rId36"/>
    <p:sldId id="674" r:id="rId37"/>
    <p:sldId id="677" r:id="rId38"/>
    <p:sldId id="678" r:id="rId39"/>
    <p:sldId id="676" r:id="rId40"/>
    <p:sldId id="661" r:id="rId41"/>
    <p:sldId id="662" r:id="rId42"/>
    <p:sldId id="663" r:id="rId43"/>
  </p:sldIdLst>
  <p:sldSz cx="9144000" cy="6858000" type="screen4x3"/>
  <p:notesSz cx="6858000" cy="9144000"/>
  <p:custShowLst>
    <p:custShow name="自定义放映 1" id="0">
      <p:sldLst/>
    </p:custShow>
  </p:custShowLst>
  <p:defaultTex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showPr>
  <p:clrMru>
    <a:srgbClr val="FF3300"/>
    <a:srgbClr val="05BEFF"/>
    <a:srgbClr val="0000FF"/>
    <a:srgbClr val="CC00CC"/>
    <a:srgbClr val="FFFFFF"/>
    <a:srgbClr val="000000"/>
    <a:srgbClr val="86A779"/>
    <a:srgbClr val="863FB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13" autoAdjust="0"/>
    <p:restoredTop sz="87722" autoAdjust="0"/>
  </p:normalViewPr>
  <p:slideViewPr>
    <p:cSldViewPr>
      <p:cViewPr>
        <p:scale>
          <a:sx n="65" d="100"/>
          <a:sy n="65" d="100"/>
        </p:scale>
        <p:origin x="-1440" y="-204"/>
      </p:cViewPr>
      <p:guideLst>
        <p:guide orient="horz" pos="2196"/>
        <p:guide pos="2928"/>
      </p:guideLst>
    </p:cSldViewPr>
  </p:slideViewPr>
  <p:outlineViewPr>
    <p:cViewPr>
      <p:scale>
        <a:sx n="33" d="100"/>
        <a:sy n="33" d="100"/>
      </p:scale>
      <p:origin x="0" y="2694"/>
    </p:cViewPr>
  </p:outlineViewPr>
  <p:notesTextViewPr>
    <p:cViewPr>
      <p:scale>
        <a:sx n="1" d="1"/>
        <a:sy n="1" d="1"/>
      </p:scale>
      <p:origin x="0" y="0"/>
    </p:cViewPr>
  </p:notesTextViewPr>
  <p:sorterViewPr>
    <p:cViewPr>
      <p:scale>
        <a:sx n="59" d="100"/>
        <a:sy n="59" d="100"/>
      </p:scale>
      <p:origin x="0" y="2466"/>
    </p:cViewPr>
  </p:sorterViewPr>
  <p:notesViewPr>
    <p:cSldViewPr>
      <p:cViewPr varScale="1">
        <p:scale>
          <a:sx n="65" d="100"/>
          <a:sy n="65" d="100"/>
        </p:scale>
        <p:origin x="-2706" y="-96"/>
      </p:cViewPr>
      <p:guideLst>
        <p:guide orient="horz" pos="2880"/>
        <p:guide pos="2160"/>
      </p:guideLst>
    </p:cSldViewPr>
  </p:notesViewPr>
  <p:gridSpacing cx="78027213" cy="7802721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ea typeface="+mn-ea"/>
              </a:defRPr>
            </a:lvl1pPr>
          </a:lstStyle>
          <a:p>
            <a:pPr>
              <a:defRPr/>
            </a:pPr>
            <a:fld id="{5F3EC70A-57F6-4F42-8F97-D44E798CE0EF}" type="datetimeFigureOut">
              <a:rPr lang="zh-CN" altLang="en-US"/>
              <a:pPr>
                <a:defRPr/>
              </a:pPr>
              <a:t>2014-11-4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mn-ea"/>
              </a:defRPr>
            </a:lvl1pPr>
          </a:lstStyle>
          <a:p>
            <a:pPr>
              <a:defRPr/>
            </a:pPr>
            <a:fld id="{EA17E2CE-EDF2-49E9-9712-4D3D4C8DCC5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Arial" pitchFamily="34" charset="0"/>
                <a:ea typeface="+mn-ea"/>
              </a:defRPr>
            </a:lvl1pPr>
          </a:lstStyle>
          <a:p>
            <a:pPr>
              <a:defRPr/>
            </a:pPr>
            <a:r>
              <a:rPr lang="zh-CN" altLang="en-US"/>
              <a:t>单击此处添加标题</a:t>
            </a:r>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defRPr>
            </a:lvl1pPr>
          </a:lstStyle>
          <a:p>
            <a:pPr>
              <a:defRPr/>
            </a:pPr>
            <a:endParaRPr lang="en-US"/>
          </a:p>
        </p:txBody>
      </p:sp>
      <p:sp>
        <p:nvSpPr>
          <p:cNvPr id="13316" name="Rectangle 4"/>
          <p:cNvSpPr>
            <a:spLocks noGrp="1" noRot="1" noChangeAspect="1" noChangeArrowheads="1"/>
          </p:cNvSpPr>
          <p:nvPr>
            <p:ph type="sldImg" idx="2"/>
          </p:nvPr>
        </p:nvSpPr>
        <p:spPr bwMode="auto">
          <a:xfrm>
            <a:off x="1143000" y="685800"/>
            <a:ext cx="4572000" cy="3429000"/>
          </a:xfrm>
          <a:prstGeom prst="rect">
            <a:avLst/>
          </a:prstGeom>
          <a:noFill/>
          <a:ln w="9525">
            <a:noFill/>
            <a:miter lim="800000"/>
            <a:headEnd/>
            <a:tailEnd/>
          </a:ln>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ctr"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defRPr>
            </a:lvl1pPr>
          </a:lstStyle>
          <a:p>
            <a:pPr>
              <a:defRPr/>
            </a:pPr>
            <a:endParaRPr lang="en-US"/>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Arial" pitchFamily="34" charset="0"/>
                <a:ea typeface="+mn-ea"/>
              </a:defRPr>
            </a:lvl1pPr>
          </a:lstStyle>
          <a:p>
            <a:pPr>
              <a:defRPr/>
            </a:pPr>
            <a:fld id="{CCE1F883-A25B-40A2-B450-2A4316510915}" type="slidenum">
              <a:rPr lang="zh-CN" altLang="en-US"/>
              <a:pPr>
                <a:defRPr/>
              </a:pPr>
              <a:t>‹#›</a:t>
            </a:fld>
            <a:endParaRPr lang="en-US">
              <a:ea typeface="宋体" pitchFamily="2" charset="-122"/>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p:sp>
      <p:sp>
        <p:nvSpPr>
          <p:cNvPr id="16386" name="备注占位符 2"/>
          <p:cNvSpPr>
            <a:spLocks noGrp="1"/>
          </p:cNvSpPr>
          <p:nvPr>
            <p:ph type="body" idx="1"/>
          </p:nvPr>
        </p:nvSpPr>
        <p:spPr>
          <a:noFill/>
        </p:spPr>
        <p:txBody>
          <a:bodyPr/>
          <a:lstStyle/>
          <a:p>
            <a:endParaRPr lang="zh-CN" altLang="en-US" smtClean="0">
              <a:latin typeface="Arial" charset="0"/>
            </a:endParaRPr>
          </a:p>
        </p:txBody>
      </p:sp>
      <p:sp>
        <p:nvSpPr>
          <p:cNvPr id="28675" name="灯片编号占位符 3"/>
          <p:cNvSpPr txBox="1">
            <a:spLocks noGrp="1"/>
          </p:cNvSpPr>
          <p:nvPr/>
        </p:nvSpPr>
        <p:spPr bwMode="auto">
          <a:xfrm>
            <a:off x="3883025" y="8685213"/>
            <a:ext cx="2973388" cy="457200"/>
          </a:xfrm>
          <a:prstGeom prst="rect">
            <a:avLst/>
          </a:prstGeom>
          <a:noFill/>
          <a:ln>
            <a:miter lim="800000"/>
            <a:headEnd/>
            <a:tailEnd/>
          </a:ln>
          <a:extLst>
            <a:ext uri="{909E8E84-426E-40DD-AFC4-6F175D3DCCD1}"/>
            <a:ext uri="{91240B29-F687-4F45-9708-019B960494DF}"/>
            <a:ext uri="{AF507438-7753-43E0-B8FC-AC1667EBCBE1}"/>
          </a:extLst>
        </p:spPr>
        <p:txBody>
          <a:bodyPr anchor="b"/>
          <a:lstStyle/>
          <a:p>
            <a:pPr algn="r">
              <a:defRPr/>
            </a:pPr>
            <a:fld id="{CFAFD99B-7FB4-475D-A875-BA130942FE2D}" type="slidenum">
              <a:rPr lang="zh-CN" altLang="en-US" sz="1200">
                <a:ea typeface="+mn-ea"/>
              </a:rPr>
              <a:pPr algn="r">
                <a:defRPr/>
              </a:pPr>
              <a:t>1</a:t>
            </a:fld>
            <a:endParaRPr lang="en-US" altLang="zh-CN" sz="1200">
              <a:ea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noTextEdit="1"/>
          </p:cNvSpPr>
          <p:nvPr>
            <p:ph type="sldImg"/>
          </p:nvPr>
        </p:nvSpPr>
        <p:spPr/>
      </p:sp>
      <p:sp>
        <p:nvSpPr>
          <p:cNvPr id="35842" name="备注占位符 2"/>
          <p:cNvSpPr>
            <a:spLocks noGrp="1"/>
          </p:cNvSpPr>
          <p:nvPr>
            <p:ph type="body" idx="1"/>
          </p:nvPr>
        </p:nvSpPr>
        <p:spPr>
          <a:noFill/>
        </p:spPr>
        <p:txBody>
          <a:bodyPr/>
          <a:lstStyle/>
          <a:p>
            <a:r>
              <a:rPr lang="zh-CN" altLang="en-US" smtClean="0">
                <a:latin typeface="Arial" charset="0"/>
              </a:rPr>
              <a:t>采血现场只做：</a:t>
            </a:r>
            <a:r>
              <a:rPr lang="en-US" altLang="zh-CN" smtClean="0">
                <a:latin typeface="Arial" charset="0"/>
              </a:rPr>
              <a:t>ALT</a:t>
            </a:r>
            <a:r>
              <a:rPr lang="zh-CN" altLang="en-US" smtClean="0">
                <a:latin typeface="Arial" charset="0"/>
              </a:rPr>
              <a:t>、乙肝表抗、血色素、血型</a:t>
            </a:r>
          </a:p>
        </p:txBody>
      </p:sp>
      <p:sp>
        <p:nvSpPr>
          <p:cNvPr id="35843"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5E92DB5C-02B1-4F16-9205-66FD7C57D7D8}" type="slidenum">
              <a:rPr lang="zh-CN" altLang="en-US" sz="1200"/>
              <a:pPr algn="r"/>
              <a:t>11</a:t>
            </a:fld>
            <a:endParaRPr lang="en-US" altLang="zh-CN"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p:sp>
      <p:sp>
        <p:nvSpPr>
          <p:cNvPr id="37890" name="Rectangle 3"/>
          <p:cNvSpPr>
            <a:spLocks noGrp="1" noRot="1" noChangeArrowheads="1"/>
          </p:cNvSpPr>
          <p:nvPr>
            <p:ph type="body" idx="1"/>
          </p:nvPr>
        </p:nvSpPr>
        <p:spPr>
          <a:noFill/>
        </p:spPr>
        <p:txBody>
          <a:bodyPr/>
          <a:lstStyle/>
          <a:p>
            <a:pPr eaLnBrk="1" hangingPunct="1">
              <a:spcBef>
                <a:spcPct val="0"/>
              </a:spcBef>
            </a:pPr>
            <a:r>
              <a:rPr lang="zh-CN" altLang="en-US" smtClean="0">
                <a:solidFill>
                  <a:srgbClr val="000066"/>
                </a:solidFill>
                <a:latin typeface="Arial" charset="0"/>
              </a:rPr>
              <a:t>心血管疾病如</a:t>
            </a:r>
            <a:r>
              <a:rPr lang="zh-CN" altLang="en-US" smtClean="0">
                <a:latin typeface="Arial" charset="0"/>
              </a:rPr>
              <a:t>高血压、高血糖或高血脂</a:t>
            </a:r>
            <a:endParaRPr lang="zh-CN" altLang="en-US" smtClean="0">
              <a:solidFill>
                <a:srgbClr val="000066"/>
              </a:solidFill>
              <a:latin typeface="Arial" charset="0"/>
            </a:endParaRPr>
          </a:p>
          <a:p>
            <a:pPr eaLnBrk="1" hangingPunct="1">
              <a:spcBef>
                <a:spcPct val="0"/>
              </a:spcBef>
            </a:pPr>
            <a:r>
              <a:rPr lang="zh-CN" altLang="en-US" smtClean="0">
                <a:solidFill>
                  <a:srgbClr val="000066"/>
                </a:solidFill>
                <a:latin typeface="Arial" charset="0"/>
              </a:rPr>
              <a:t>呼吸系统疾病如：</a:t>
            </a:r>
            <a:r>
              <a:rPr lang="zh-CN" altLang="en-US" smtClean="0">
                <a:latin typeface="Arial" charset="0"/>
              </a:rPr>
              <a:t>肺气肿、肺心病、支气管哮喘、肺癌等</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p:sp>
      <p:sp>
        <p:nvSpPr>
          <p:cNvPr id="39938" name="Rectangle 3"/>
          <p:cNvSpPr>
            <a:spLocks noGrp="1" noRot="1" noChangeArrowheads="1"/>
          </p:cNvSpPr>
          <p:nvPr>
            <p:ph type="body" idx="1"/>
          </p:nvPr>
        </p:nvSpPr>
        <p:spPr>
          <a:noFill/>
        </p:spPr>
        <p:txBody>
          <a:bodyPr/>
          <a:lstStyle/>
          <a:p>
            <a:r>
              <a:rPr lang="zh-CN" altLang="en-US" smtClean="0">
                <a:latin typeface="Arial" charset="0"/>
              </a:rPr>
              <a:t>献血者在献血前进食了肉类、牛奶、鸡蛋、油炸食品等高脂肪食物后，食物中的脂肪经消化吸收后便逐渐进入血液中，使血液中的血脂含量升高，血浆呈乳白色混浊状。这种血液如果输入患者体内就会引起严重输血反应，因此脂肪血不能用于临床抢救病人。 </a:t>
            </a:r>
          </a:p>
          <a:p>
            <a:r>
              <a:rPr lang="zh-CN" altLang="en-US" smtClean="0">
                <a:latin typeface="Arial" charset="0"/>
              </a:rPr>
              <a:t>食物中的脂肪在消化吸收后主要形成甘油三脂和游离脂肪酸，这些物质进入肠上皮细胞后，就会重新合成变为中性脂肪，并进入血液循环后悬浮于血浆中，可使血浆呈乳白色。因此，无偿献血者在献血前</a:t>
            </a:r>
            <a:r>
              <a:rPr lang="en-US" altLang="zh-CN" smtClean="0">
                <a:latin typeface="Arial" charset="0"/>
              </a:rPr>
              <a:t>5</a:t>
            </a:r>
            <a:r>
              <a:rPr lang="zh-CN" altLang="en-US" smtClean="0">
                <a:latin typeface="Arial" charset="0"/>
              </a:rPr>
              <a:t>～</a:t>
            </a:r>
            <a:r>
              <a:rPr lang="en-US" altLang="zh-CN" smtClean="0">
                <a:latin typeface="Arial" charset="0"/>
              </a:rPr>
              <a:t>6</a:t>
            </a:r>
            <a:r>
              <a:rPr lang="zh-CN" altLang="en-US" smtClean="0">
                <a:latin typeface="Arial" charset="0"/>
              </a:rPr>
              <a:t>小时内切不可进食脂肪性食物，可进食一些清淡饮食。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p:sp>
      <p:sp>
        <p:nvSpPr>
          <p:cNvPr id="48130" name="Rectangle 3"/>
          <p:cNvSpPr>
            <a:spLocks noGrp="1" noRot="1" noChangeArrowheads="1"/>
          </p:cNvSpPr>
          <p:nvPr>
            <p:ph type="body" idx="1"/>
          </p:nvPr>
        </p:nvSpPr>
        <p:spPr>
          <a:noFill/>
        </p:spPr>
        <p:txBody>
          <a:bodyPr/>
          <a:lstStyle/>
          <a:p>
            <a:r>
              <a:rPr lang="en-US" altLang="zh-CN" smtClean="0">
                <a:latin typeface="Arial" charset="0"/>
              </a:rPr>
              <a:t>EB</a:t>
            </a:r>
            <a:r>
              <a:rPr lang="zh-CN" altLang="en-US" smtClean="0">
                <a:latin typeface="Arial" charset="0"/>
              </a:rPr>
              <a:t>病毒、登革热、巨细胞病毒等</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TextEdit="1"/>
          </p:cNvSpPr>
          <p:nvPr>
            <p:ph type="sldImg"/>
          </p:nvPr>
        </p:nvSpPr>
        <p:spPr/>
      </p:sp>
      <p:sp>
        <p:nvSpPr>
          <p:cNvPr id="51202" name="备注占位符 2"/>
          <p:cNvSpPr>
            <a:spLocks noGrp="1"/>
          </p:cNvSpPr>
          <p:nvPr>
            <p:ph type="body" idx="1"/>
          </p:nvPr>
        </p:nvSpPr>
        <p:spPr>
          <a:noFill/>
        </p:spPr>
        <p:txBody>
          <a:bodyPr/>
          <a:lstStyle/>
          <a:p>
            <a:endParaRPr lang="zh-CN" altLang="en-US" smtClean="0">
              <a:latin typeface="Arial" charset="0"/>
            </a:endParaRPr>
          </a:p>
        </p:txBody>
      </p:sp>
      <p:sp>
        <p:nvSpPr>
          <p:cNvPr id="51203"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5E682E70-8A6D-4675-9330-67FC47CD503A}" type="slidenum">
              <a:rPr lang="zh-CN" altLang="en-US" sz="1200"/>
              <a:pPr algn="r"/>
              <a:t>22</a:t>
            </a:fld>
            <a:endParaRPr lang="en-US" altLang="zh-CN"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p:sp>
      <p:sp>
        <p:nvSpPr>
          <p:cNvPr id="53250" name="Rectangle 3"/>
          <p:cNvSpPr>
            <a:spLocks noGrp="1" noRot="1" noChangeArrowheads="1"/>
          </p:cNvSpPr>
          <p:nvPr>
            <p:ph type="body" idx="1"/>
          </p:nvPr>
        </p:nvSpPr>
        <p:spPr>
          <a:noFill/>
        </p:spPr>
        <p:txBody>
          <a:bodyPr/>
          <a:lstStyle/>
          <a:p>
            <a:pPr eaLnBrk="1" hangingPunct="1">
              <a:spcBef>
                <a:spcPct val="0"/>
              </a:spcBef>
            </a:pPr>
            <a:r>
              <a:rPr lang="zh-CN" altLang="en-US" smtClean="0">
                <a:solidFill>
                  <a:srgbClr val="CC3300"/>
                </a:solidFill>
                <a:latin typeface="Arial" charset="0"/>
              </a:rPr>
              <a:t>人体内的血液并不都参与血液循环，有</a:t>
            </a:r>
            <a:r>
              <a:rPr lang="en-US" altLang="zh-CN" smtClean="0">
                <a:solidFill>
                  <a:srgbClr val="CC3300"/>
                </a:solidFill>
                <a:latin typeface="Arial" charset="0"/>
              </a:rPr>
              <a:t>20</a:t>
            </a:r>
            <a:r>
              <a:rPr lang="zh-CN" altLang="en-US" smtClean="0">
                <a:solidFill>
                  <a:srgbClr val="CC3300"/>
                </a:solidFill>
                <a:latin typeface="Arial" charset="0"/>
              </a:rPr>
              <a:t>－</a:t>
            </a:r>
            <a:r>
              <a:rPr lang="en-US" altLang="zh-CN" smtClean="0">
                <a:solidFill>
                  <a:srgbClr val="CC3300"/>
                </a:solidFill>
                <a:latin typeface="Arial" charset="0"/>
              </a:rPr>
              <a:t>25</a:t>
            </a:r>
            <a:r>
              <a:rPr lang="zh-CN" altLang="en-US" smtClean="0">
                <a:solidFill>
                  <a:srgbClr val="CC3300"/>
                </a:solidFill>
                <a:latin typeface="Arial" charset="0"/>
              </a:rPr>
              <a:t>％的血液贮存在脾、肝、肺、皮肤等“贮血库”内，脾脏是人体中最大的“贮血库”，可以贮存人体总血量</a:t>
            </a:r>
            <a:r>
              <a:rPr lang="en-US" altLang="zh-CN" smtClean="0">
                <a:solidFill>
                  <a:srgbClr val="CC3300"/>
                </a:solidFill>
                <a:latin typeface="Arial" charset="0"/>
              </a:rPr>
              <a:t>20</a:t>
            </a:r>
            <a:r>
              <a:rPr lang="zh-CN" altLang="en-US" smtClean="0">
                <a:solidFill>
                  <a:srgbClr val="CC3300"/>
                </a:solidFill>
                <a:latin typeface="Arial" charset="0"/>
              </a:rPr>
              <a:t>％的血液。当人体血循环需要血液时，脾脏等会连续不断地释放血液进入血管，参与血循环。献血</a:t>
            </a:r>
            <a:r>
              <a:rPr lang="en-US" altLang="zh-CN" smtClean="0">
                <a:solidFill>
                  <a:srgbClr val="CC3300"/>
                </a:solidFill>
                <a:latin typeface="Arial" charset="0"/>
              </a:rPr>
              <a:t>200</a:t>
            </a:r>
            <a:r>
              <a:rPr lang="zh-CN" altLang="en-US" smtClean="0">
                <a:solidFill>
                  <a:srgbClr val="CC3300"/>
                </a:solidFill>
                <a:latin typeface="Arial" charset="0"/>
              </a:rPr>
              <a:t>毫升不影响血液循环，怎么会影响健康呢？ </a:t>
            </a:r>
          </a:p>
          <a:p>
            <a:pPr eaLnBrk="1" hangingPunct="1">
              <a:spcBef>
                <a:spcPct val="0"/>
              </a:spcBef>
            </a:pPr>
            <a:r>
              <a:rPr lang="zh-CN" altLang="en-US" smtClean="0">
                <a:solidFill>
                  <a:srgbClr val="CC3300"/>
                </a:solidFill>
                <a:latin typeface="Arial" charset="0"/>
              </a:rPr>
              <a:t>人体血液成份的吐故纳新活动十分活跃，人体内每天约有</a:t>
            </a:r>
            <a:r>
              <a:rPr lang="en-US" altLang="zh-CN" smtClean="0">
                <a:solidFill>
                  <a:srgbClr val="CC3300"/>
                </a:solidFill>
                <a:latin typeface="Arial" charset="0"/>
              </a:rPr>
              <a:t>1</a:t>
            </a:r>
            <a:r>
              <a:rPr lang="zh-CN" altLang="en-US" smtClean="0">
                <a:solidFill>
                  <a:srgbClr val="CC3300"/>
                </a:solidFill>
                <a:latin typeface="Arial" charset="0"/>
              </a:rPr>
              <a:t>／</a:t>
            </a:r>
            <a:r>
              <a:rPr lang="en-US" altLang="zh-CN" smtClean="0">
                <a:solidFill>
                  <a:srgbClr val="CC3300"/>
                </a:solidFill>
                <a:latin typeface="Arial" charset="0"/>
              </a:rPr>
              <a:t>120</a:t>
            </a:r>
            <a:r>
              <a:rPr lang="zh-CN" altLang="en-US" smtClean="0">
                <a:solidFill>
                  <a:srgbClr val="CC3300"/>
                </a:solidFill>
                <a:latin typeface="Arial" charset="0"/>
              </a:rPr>
              <a:t>的红细胞（即</a:t>
            </a:r>
            <a:r>
              <a:rPr lang="en-US" altLang="zh-CN" smtClean="0">
                <a:solidFill>
                  <a:srgbClr val="CC3300"/>
                </a:solidFill>
                <a:latin typeface="Arial" charset="0"/>
              </a:rPr>
              <a:t>20</a:t>
            </a:r>
            <a:r>
              <a:rPr lang="zh-CN" altLang="en-US" smtClean="0">
                <a:solidFill>
                  <a:srgbClr val="CC3300"/>
                </a:solidFill>
                <a:latin typeface="Arial" charset="0"/>
              </a:rPr>
              <a:t>亿个红细胞）衰老、死亡，白细胞的平均寿命约</a:t>
            </a:r>
            <a:r>
              <a:rPr lang="en-US" altLang="zh-CN" smtClean="0">
                <a:solidFill>
                  <a:srgbClr val="CC3300"/>
                </a:solidFill>
                <a:latin typeface="Arial" charset="0"/>
              </a:rPr>
              <a:t>9</a:t>
            </a:r>
            <a:r>
              <a:rPr lang="zh-CN" altLang="en-US" smtClean="0">
                <a:solidFill>
                  <a:srgbClr val="CC3300"/>
                </a:solidFill>
                <a:latin typeface="Arial" charset="0"/>
              </a:rPr>
              <a:t>－</a:t>
            </a:r>
            <a:r>
              <a:rPr lang="en-US" altLang="zh-CN" smtClean="0">
                <a:solidFill>
                  <a:srgbClr val="CC3300"/>
                </a:solidFill>
                <a:latin typeface="Arial" charset="0"/>
              </a:rPr>
              <a:t>13</a:t>
            </a:r>
            <a:r>
              <a:rPr lang="zh-CN" altLang="en-US" smtClean="0">
                <a:solidFill>
                  <a:srgbClr val="CC3300"/>
                </a:solidFill>
                <a:latin typeface="Arial" charset="0"/>
              </a:rPr>
              <a:t>天，血小板的寿命就更短，约</a:t>
            </a:r>
            <a:r>
              <a:rPr lang="en-US" altLang="zh-CN" smtClean="0">
                <a:solidFill>
                  <a:srgbClr val="CC3300"/>
                </a:solidFill>
                <a:latin typeface="Arial" charset="0"/>
              </a:rPr>
              <a:t>8</a:t>
            </a:r>
            <a:r>
              <a:rPr lang="zh-CN" altLang="en-US" smtClean="0">
                <a:solidFill>
                  <a:srgbClr val="CC3300"/>
                </a:solidFill>
                <a:latin typeface="Arial" charset="0"/>
              </a:rPr>
              <a:t>－</a:t>
            </a:r>
            <a:r>
              <a:rPr lang="en-US" altLang="zh-CN" smtClean="0">
                <a:solidFill>
                  <a:srgbClr val="CC3300"/>
                </a:solidFill>
                <a:latin typeface="Arial" charset="0"/>
              </a:rPr>
              <a:t>9</a:t>
            </a:r>
            <a:r>
              <a:rPr lang="zh-CN" altLang="en-US" smtClean="0">
                <a:solidFill>
                  <a:srgbClr val="CC3300"/>
                </a:solidFill>
                <a:latin typeface="Arial" charset="0"/>
              </a:rPr>
              <a:t>天。再说，人体骨髓有强大的代偿功能，在一定的条件激发下，</a:t>
            </a:r>
            <a:r>
              <a:rPr lang="zh-CN" altLang="en-US" u="sng" smtClean="0">
                <a:solidFill>
                  <a:srgbClr val="CC3300"/>
                </a:solidFill>
                <a:latin typeface="Arial" charset="0"/>
              </a:rPr>
              <a:t>骨髓造血功能可增加到正常的</a:t>
            </a:r>
            <a:r>
              <a:rPr lang="en-US" altLang="zh-CN" u="sng" smtClean="0">
                <a:solidFill>
                  <a:srgbClr val="CC3300"/>
                </a:solidFill>
                <a:latin typeface="Arial" charset="0"/>
              </a:rPr>
              <a:t>6</a:t>
            </a:r>
            <a:r>
              <a:rPr lang="zh-CN" altLang="en-US" u="sng" smtClean="0">
                <a:solidFill>
                  <a:srgbClr val="CC3300"/>
                </a:solidFill>
                <a:latin typeface="Arial" charset="0"/>
              </a:rPr>
              <a:t>－</a:t>
            </a:r>
            <a:r>
              <a:rPr lang="en-US" altLang="zh-CN" u="sng" smtClean="0">
                <a:solidFill>
                  <a:srgbClr val="CC3300"/>
                </a:solidFill>
                <a:latin typeface="Arial" charset="0"/>
              </a:rPr>
              <a:t>8</a:t>
            </a:r>
            <a:r>
              <a:rPr lang="zh-CN" altLang="en-US" u="sng" smtClean="0">
                <a:solidFill>
                  <a:srgbClr val="CC3300"/>
                </a:solidFill>
                <a:latin typeface="Arial" charset="0"/>
              </a:rPr>
              <a:t>倍，</a:t>
            </a:r>
            <a:r>
              <a:rPr lang="zh-CN" altLang="en-US" smtClean="0">
                <a:solidFill>
                  <a:srgbClr val="CC3300"/>
                </a:solidFill>
                <a:latin typeface="Arial" charset="0"/>
              </a:rPr>
              <a:t>一个健康人每天生成红细胞约 </a:t>
            </a:r>
            <a:r>
              <a:rPr lang="en-US" altLang="zh-CN" smtClean="0">
                <a:solidFill>
                  <a:srgbClr val="CC3300"/>
                </a:solidFill>
                <a:latin typeface="Arial" charset="0"/>
              </a:rPr>
              <a:t>2000</a:t>
            </a:r>
            <a:r>
              <a:rPr lang="zh-CN" altLang="en-US" smtClean="0">
                <a:solidFill>
                  <a:srgbClr val="CC3300"/>
                </a:solidFill>
                <a:latin typeface="Arial" charset="0"/>
              </a:rPr>
              <a:t>亿个，血小板 </a:t>
            </a:r>
            <a:r>
              <a:rPr lang="en-US" altLang="zh-CN" smtClean="0">
                <a:solidFill>
                  <a:srgbClr val="CC3300"/>
                </a:solidFill>
                <a:latin typeface="Arial" charset="0"/>
              </a:rPr>
              <a:t>1200</a:t>
            </a:r>
            <a:r>
              <a:rPr lang="zh-CN" altLang="en-US" smtClean="0">
                <a:solidFill>
                  <a:srgbClr val="CC3300"/>
                </a:solidFill>
                <a:latin typeface="Arial" charset="0"/>
              </a:rPr>
              <a:t>亿个，即每个健康成人每年新生的血细胞相当于人体血细胞的总量。献血</a:t>
            </a:r>
            <a:r>
              <a:rPr lang="en-US" altLang="zh-CN" smtClean="0">
                <a:solidFill>
                  <a:srgbClr val="CC3300"/>
                </a:solidFill>
                <a:latin typeface="Arial" charset="0"/>
              </a:rPr>
              <a:t>200</a:t>
            </a:r>
            <a:r>
              <a:rPr lang="zh-CN" altLang="en-US" smtClean="0">
                <a:solidFill>
                  <a:srgbClr val="CC3300"/>
                </a:solidFill>
                <a:latin typeface="Arial" charset="0"/>
              </a:rPr>
              <a:t>毫升后人体很快就会得到补充，决不会影响健康！</a:t>
            </a:r>
          </a:p>
          <a:p>
            <a:endParaRPr lang="zh-CN" alt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p:sp>
      <p:sp>
        <p:nvSpPr>
          <p:cNvPr id="55298" name="Rectangle 3"/>
          <p:cNvSpPr>
            <a:spLocks noGrp="1" noRot="1" noChangeArrowheads="1"/>
          </p:cNvSpPr>
          <p:nvPr>
            <p:ph type="body" idx="1"/>
          </p:nvPr>
        </p:nvSpPr>
        <p:spPr>
          <a:noFill/>
        </p:spPr>
        <p:txBody>
          <a:bodyPr/>
          <a:lstStyle/>
          <a:p>
            <a:pPr>
              <a:lnSpc>
                <a:spcPct val="80000"/>
              </a:lnSpc>
            </a:pPr>
            <a:endParaRPr lang="zh-CN" altLang="en-US" sz="1000" smtClean="0">
              <a:latin typeface="Arial" charset="0"/>
            </a:endParaRPr>
          </a:p>
          <a:p>
            <a:pPr>
              <a:lnSpc>
                <a:spcPct val="80000"/>
              </a:lnSpc>
            </a:pPr>
            <a:r>
              <a:rPr lang="en-US" altLang="zh-CN" sz="1000" smtClean="0">
                <a:solidFill>
                  <a:srgbClr val="000000"/>
                </a:solidFill>
                <a:latin typeface="Arial" charset="0"/>
              </a:rPr>
              <a:t>1</a:t>
            </a:r>
            <a:r>
              <a:rPr lang="zh-CN" altLang="en-US" sz="1000" smtClean="0">
                <a:solidFill>
                  <a:srgbClr val="000000"/>
                </a:solidFill>
                <a:latin typeface="Arial" charset="0"/>
              </a:rPr>
              <a:t>、可预防、缓解高粘血症      </a:t>
            </a:r>
            <a:r>
              <a:rPr lang="zh-CN" altLang="en-US" sz="1000" smtClean="0">
                <a:latin typeface="Arial" charset="0"/>
              </a:rPr>
              <a:t>当血液粘滞处于较高水平时，适量献血，特别是适量捐献血液中的有形成份，可有效地降低血液粘滞度，预防多种疾病 </a:t>
            </a:r>
          </a:p>
          <a:p>
            <a:pPr>
              <a:lnSpc>
                <a:spcPct val="80000"/>
              </a:lnSpc>
            </a:pPr>
            <a:endParaRPr lang="zh-CN" altLang="en-US" sz="1000" smtClean="0">
              <a:solidFill>
                <a:srgbClr val="000000"/>
              </a:solidFill>
              <a:latin typeface="Arial" charset="0"/>
            </a:endParaRPr>
          </a:p>
          <a:p>
            <a:pPr>
              <a:lnSpc>
                <a:spcPct val="80000"/>
              </a:lnSpc>
            </a:pPr>
            <a:r>
              <a:rPr lang="en-US" altLang="zh-CN" sz="1000" smtClean="0">
                <a:solidFill>
                  <a:srgbClr val="000000"/>
                </a:solidFill>
                <a:latin typeface="Arial" charset="0"/>
              </a:rPr>
              <a:t>2</a:t>
            </a:r>
            <a:r>
              <a:rPr lang="zh-CN" altLang="en-US" sz="1000" smtClean="0">
                <a:solidFill>
                  <a:srgbClr val="000000"/>
                </a:solidFill>
                <a:latin typeface="Arial" charset="0"/>
              </a:rPr>
              <a:t>、可预防、降低心脑血管病的发生 </a:t>
            </a:r>
            <a:r>
              <a:rPr lang="zh-CN" altLang="en-US" sz="1000" smtClean="0">
                <a:latin typeface="Arial" charset="0"/>
              </a:rPr>
              <a:t> 人们由于生活水平的提高和体力活动的减少，体内积存了越来越多的脂肪，并长期处于较高的水平，俗称“血稠”。“血稠”的结果就是脂肪一层层的附着在血管壁上，最后形成动脉硬化，血管弹性降低，导致心脑血管疾病。而经常献血，减少了体内一部分粘稠的血液，再通过正常的饮水，填充了血容量，使血液自然稀释，血脂就会随着下降。坚持适量献血可减少血液中的所有成份，减少比例最大的是血铁和蛋白，还降低血液的粘稠度，使血液流速加快。供氧量加大，人感到身体轻松、头脑清醒。能有效降低动脉硬化、血栓和脑血管意外及心肌梗塞等病症。 </a:t>
            </a:r>
          </a:p>
          <a:p>
            <a:pPr>
              <a:lnSpc>
                <a:spcPct val="80000"/>
              </a:lnSpc>
            </a:pPr>
            <a:endParaRPr lang="zh-CN" altLang="en-US" sz="1000" smtClean="0">
              <a:latin typeface="Arial" charset="0"/>
            </a:endParaRPr>
          </a:p>
          <a:p>
            <a:pPr>
              <a:lnSpc>
                <a:spcPct val="80000"/>
              </a:lnSpc>
            </a:pPr>
            <a:r>
              <a:rPr lang="zh-CN" altLang="en-US" sz="1000" smtClean="0">
                <a:latin typeface="Arial" charset="0"/>
              </a:rPr>
              <a:t> </a:t>
            </a:r>
            <a:r>
              <a:rPr lang="en-US" altLang="zh-CN" sz="1000" smtClean="0">
                <a:solidFill>
                  <a:srgbClr val="000000"/>
                </a:solidFill>
                <a:latin typeface="Arial" charset="0"/>
              </a:rPr>
              <a:t>3</a:t>
            </a:r>
            <a:r>
              <a:rPr lang="zh-CN" altLang="en-US" sz="1000" smtClean="0">
                <a:solidFill>
                  <a:srgbClr val="000000"/>
                </a:solidFill>
                <a:latin typeface="Arial" charset="0"/>
              </a:rPr>
              <a:t>、男子献血可减少癌症的发生率                       </a:t>
            </a:r>
            <a:r>
              <a:rPr lang="zh-CN" altLang="en-US" sz="1000" smtClean="0">
                <a:latin typeface="Arial" charset="0"/>
              </a:rPr>
              <a:t>人到中年大多事业有成，经济状况良好，膳食也是味美质优，营养丰富，稍不留神，就会导致营养过剩、脂肪堆积和肥胖，特别是从事非体力劳动的中年人，此时如再不注意调整，就会出现血铁、血脂等指标超标，血液粘滞度增高，动脉粥样硬化等，从而诱发高血压、冠心病、脑血栓等心脑血管疾病以及癌症。</a:t>
            </a:r>
          </a:p>
          <a:p>
            <a:pPr>
              <a:lnSpc>
                <a:spcPct val="80000"/>
              </a:lnSpc>
            </a:pPr>
            <a:r>
              <a:rPr lang="zh-CN" altLang="en-US" sz="1000" smtClean="0">
                <a:latin typeface="Arial" charset="0"/>
              </a:rPr>
              <a:t> </a:t>
            </a:r>
            <a:endParaRPr lang="zh-CN" altLang="en-US" sz="1000" smtClean="0">
              <a:solidFill>
                <a:srgbClr val="000000"/>
              </a:solidFill>
              <a:latin typeface="Arial" charset="0"/>
            </a:endParaRPr>
          </a:p>
          <a:p>
            <a:pPr>
              <a:lnSpc>
                <a:spcPct val="80000"/>
              </a:lnSpc>
            </a:pPr>
            <a:r>
              <a:rPr lang="en-US" altLang="zh-CN" sz="1000" smtClean="0">
                <a:solidFill>
                  <a:srgbClr val="000000"/>
                </a:solidFill>
                <a:latin typeface="Arial" charset="0"/>
              </a:rPr>
              <a:t>4</a:t>
            </a:r>
            <a:r>
              <a:rPr lang="zh-CN" altLang="en-US" sz="1000" smtClean="0">
                <a:solidFill>
                  <a:srgbClr val="000000"/>
                </a:solidFill>
                <a:latin typeface="Arial" charset="0"/>
              </a:rPr>
              <a:t>、可促进、改善心理健康</a:t>
            </a:r>
          </a:p>
          <a:p>
            <a:pPr>
              <a:lnSpc>
                <a:spcPct val="80000"/>
              </a:lnSpc>
            </a:pPr>
            <a:endParaRPr lang="zh-CN" altLang="en-US" sz="1000" smtClean="0">
              <a:solidFill>
                <a:srgbClr val="000000"/>
              </a:solidFill>
              <a:latin typeface="Arial" charset="0"/>
            </a:endParaRPr>
          </a:p>
          <a:p>
            <a:pPr>
              <a:lnSpc>
                <a:spcPct val="80000"/>
              </a:lnSpc>
            </a:pPr>
            <a:r>
              <a:rPr lang="en-US" altLang="zh-CN" sz="1000" smtClean="0">
                <a:solidFill>
                  <a:srgbClr val="000000"/>
                </a:solidFill>
                <a:latin typeface="Arial" charset="0"/>
              </a:rPr>
              <a:t>5</a:t>
            </a:r>
            <a:r>
              <a:rPr lang="zh-CN" altLang="en-US" sz="1000" smtClean="0">
                <a:solidFill>
                  <a:srgbClr val="000000"/>
                </a:solidFill>
                <a:latin typeface="Arial" charset="0"/>
              </a:rPr>
              <a:t>、利于体内新陈代谢，可延年益寿                        </a:t>
            </a:r>
            <a:r>
              <a:rPr lang="zh-CN" altLang="en-US" sz="1000" smtClean="0">
                <a:latin typeface="Arial" charset="0"/>
              </a:rPr>
              <a:t>献血可减少血液中的所有成份，减少比例最大的的是血铁和蛋白，还可降低血液的粘滞度，使血液流速加快，健康的中年人在医生指导下适量献血或血液中的某种成份可以刺激骨髓等造血器官保持旺盛的造血状态，不断增加血液中年轻红细胞的比例，提高机体免疫和抗病能力，预防疾病，延年益寿。 </a:t>
            </a:r>
          </a:p>
          <a:p>
            <a:pPr>
              <a:lnSpc>
                <a:spcPct val="80000"/>
              </a:lnSpc>
            </a:pPr>
            <a:endParaRPr lang="en-US" altLang="zh-CN" sz="1000" smtClean="0">
              <a:solidFill>
                <a:srgbClr val="000000"/>
              </a:solidFill>
              <a:latin typeface="Arial" charset="0"/>
            </a:endParaRPr>
          </a:p>
          <a:p>
            <a:pPr>
              <a:lnSpc>
                <a:spcPct val="80000"/>
              </a:lnSpc>
            </a:pPr>
            <a:r>
              <a:rPr lang="en-US" altLang="zh-CN" sz="1000" smtClean="0">
                <a:latin typeface="Arial" charset="0"/>
              </a:rPr>
              <a:t>6</a:t>
            </a:r>
            <a:r>
              <a:rPr lang="zh-CN" altLang="en-US" sz="1000" smtClean="0">
                <a:latin typeface="Arial" charset="0"/>
              </a:rPr>
              <a:t>、骨髓再生细胞       正常人的血液是可以再生的。所以有人说献血以后，身体的血液就永远减少了，也就伤了“元气”这是不正确的。 </a:t>
            </a:r>
          </a:p>
          <a:p>
            <a:pPr>
              <a:lnSpc>
                <a:spcPct val="80000"/>
              </a:lnSpc>
            </a:pPr>
            <a:endParaRPr lang="zh-CN" altLang="en-US" sz="1000"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p:sp>
      <p:sp>
        <p:nvSpPr>
          <p:cNvPr id="59394" name="Rectangle 3"/>
          <p:cNvSpPr>
            <a:spLocks noGrp="1" noRot="1" noChangeArrowheads="1"/>
          </p:cNvSpPr>
          <p:nvPr>
            <p:ph type="body" idx="1"/>
          </p:nvPr>
        </p:nvSpPr>
        <p:spPr>
          <a:noFill/>
        </p:spPr>
        <p:txBody>
          <a:bodyPr/>
          <a:lstStyle/>
          <a:p>
            <a:r>
              <a:rPr lang="zh-CN" altLang="en-US" smtClean="0">
                <a:latin typeface="Arial" charset="0"/>
              </a:rPr>
              <a:t>我国的</a:t>
            </a:r>
            <a:r>
              <a:rPr lang="en-US" altLang="zh-CN" smtClean="0">
                <a:latin typeface="Arial" charset="0"/>
              </a:rPr>
              <a:t>18-55</a:t>
            </a:r>
            <a:r>
              <a:rPr lang="zh-CN" altLang="en-US" smtClean="0">
                <a:latin typeface="Arial" charset="0"/>
              </a:rPr>
              <a:t>岁是规定的最严的，最窄的</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noTextEdit="1"/>
          </p:cNvSpPr>
          <p:nvPr>
            <p:ph type="sldImg"/>
          </p:nvPr>
        </p:nvSpPr>
        <p:spPr/>
      </p:sp>
      <p:sp>
        <p:nvSpPr>
          <p:cNvPr id="65538" name="备注占位符 2"/>
          <p:cNvSpPr>
            <a:spLocks noGrp="1"/>
          </p:cNvSpPr>
          <p:nvPr>
            <p:ph type="body" idx="1"/>
          </p:nvPr>
        </p:nvSpPr>
        <p:spPr>
          <a:noFill/>
        </p:spPr>
        <p:txBody>
          <a:bodyPr/>
          <a:lstStyle/>
          <a:p>
            <a:r>
              <a:rPr lang="zh-CN" altLang="en-US" smtClean="0">
                <a:latin typeface="Arial" charset="0"/>
              </a:rPr>
              <a:t>每年的</a:t>
            </a:r>
            <a:r>
              <a:rPr lang="en-US" altLang="zh-CN" smtClean="0">
                <a:latin typeface="Arial" charset="0"/>
              </a:rPr>
              <a:t>6</a:t>
            </a:r>
            <a:r>
              <a:rPr lang="zh-CN" altLang="en-US" smtClean="0">
                <a:latin typeface="Arial" charset="0"/>
              </a:rPr>
              <a:t>月</a:t>
            </a:r>
            <a:r>
              <a:rPr lang="en-US" altLang="zh-CN" smtClean="0">
                <a:latin typeface="Arial" charset="0"/>
              </a:rPr>
              <a:t>14</a:t>
            </a:r>
            <a:r>
              <a:rPr lang="zh-CN" altLang="en-US" smtClean="0">
                <a:latin typeface="Arial" charset="0"/>
              </a:rPr>
              <a:t>日，是世界献血日，或称世界献血者日。为鼓励更多的人无偿献血，宣传和促进全球血液安全规划的实施，世界卫生组织、国际输血协会等将</a:t>
            </a:r>
            <a:r>
              <a:rPr lang="en-US" altLang="zh-CN" smtClean="0">
                <a:latin typeface="Arial" charset="0"/>
              </a:rPr>
              <a:t>2004</a:t>
            </a:r>
            <a:r>
              <a:rPr lang="zh-CN" altLang="en-US" smtClean="0">
                <a:latin typeface="Arial" charset="0"/>
              </a:rPr>
              <a:t>年</a:t>
            </a:r>
            <a:r>
              <a:rPr lang="en-US" altLang="zh-CN" smtClean="0">
                <a:latin typeface="Arial" charset="0"/>
              </a:rPr>
              <a:t>6</a:t>
            </a:r>
            <a:r>
              <a:rPr lang="zh-CN" altLang="en-US" smtClean="0">
                <a:latin typeface="Arial" charset="0"/>
              </a:rPr>
              <a:t>月</a:t>
            </a:r>
            <a:r>
              <a:rPr lang="en-US" altLang="zh-CN" smtClean="0">
                <a:latin typeface="Arial" charset="0"/>
              </a:rPr>
              <a:t>14</a:t>
            </a:r>
            <a:r>
              <a:rPr lang="zh-CN" altLang="en-US" smtClean="0">
                <a:latin typeface="Arial" charset="0"/>
              </a:rPr>
              <a:t>日定为第一个世界献血者日（</a:t>
            </a:r>
            <a:r>
              <a:rPr lang="en-US" altLang="zh-CN" smtClean="0">
                <a:latin typeface="Arial" charset="0"/>
              </a:rPr>
              <a:t>World Blood Donor Day, WBDD</a:t>
            </a:r>
            <a:r>
              <a:rPr lang="zh-CN" altLang="en-US" smtClean="0">
                <a:latin typeface="Arial" charset="0"/>
              </a:rPr>
              <a:t>）。 </a:t>
            </a:r>
          </a:p>
          <a:p>
            <a:r>
              <a:rPr lang="zh-CN" altLang="en-US" smtClean="0">
                <a:latin typeface="Arial" charset="0"/>
              </a:rPr>
              <a:t>世界献血日之所以选中这一天，是因为</a:t>
            </a:r>
            <a:r>
              <a:rPr lang="en-US" altLang="zh-CN" smtClean="0">
                <a:latin typeface="Arial" charset="0"/>
              </a:rPr>
              <a:t>6</a:t>
            </a:r>
            <a:r>
              <a:rPr lang="zh-CN" altLang="en-US" smtClean="0">
                <a:latin typeface="Arial" charset="0"/>
              </a:rPr>
              <a:t>月</a:t>
            </a:r>
            <a:r>
              <a:rPr lang="en-US" altLang="zh-CN" smtClean="0">
                <a:latin typeface="Arial" charset="0"/>
              </a:rPr>
              <a:t>14</a:t>
            </a:r>
            <a:r>
              <a:rPr lang="zh-CN" altLang="en-US" smtClean="0">
                <a:latin typeface="Arial" charset="0"/>
              </a:rPr>
              <a:t>日是发现</a:t>
            </a:r>
            <a:r>
              <a:rPr lang="en-US" altLang="zh-CN" smtClean="0">
                <a:latin typeface="Arial" charset="0"/>
              </a:rPr>
              <a:t>ABO</a:t>
            </a:r>
            <a:r>
              <a:rPr lang="zh-CN" altLang="en-US" smtClean="0">
                <a:latin typeface="Arial" charset="0"/>
              </a:rPr>
              <a:t>血型系统的诺贝尔奖获得者卡尔</a:t>
            </a:r>
            <a:r>
              <a:rPr lang="en-US" altLang="zh-CN" smtClean="0">
                <a:latin typeface="Arial" charset="0"/>
              </a:rPr>
              <a:t>·</a:t>
            </a:r>
            <a:r>
              <a:rPr lang="zh-CN" altLang="en-US" smtClean="0">
                <a:latin typeface="Arial" charset="0"/>
              </a:rPr>
              <a:t>兰德斯坦纳的生日。“世界献血日”的主题是“献血，赠送生命的礼物。感谢您。”其宗旨在于，通过这一特殊的日子感谢那些拯救数百万人生命的自愿无偿献血者，特别是多次定期捐献血液的个人，颂扬他们无偿捐助血液的无私奉献之举；同时希望全社会对自愿无偿献血的重要性引起更广泛的认识，鼓励更多的人尤其是青年，成为合格的经常献血者，在需要拯救生命时提供可使用的最安全血液。 </a:t>
            </a:r>
          </a:p>
        </p:txBody>
      </p:sp>
      <p:sp>
        <p:nvSpPr>
          <p:cNvPr id="65539"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4730BD36-E729-4EE9-81D4-AE96C2AD4E15}" type="slidenum">
              <a:rPr lang="zh-CN" altLang="en-US" sz="1200"/>
              <a:pPr algn="r"/>
              <a:t>32</a:t>
            </a:fld>
            <a:endParaRPr lang="en-US" altLang="zh-CN"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noTextEdit="1"/>
          </p:cNvSpPr>
          <p:nvPr>
            <p:ph type="sldImg"/>
          </p:nvPr>
        </p:nvSpPr>
        <p:spPr/>
      </p:sp>
      <p:sp>
        <p:nvSpPr>
          <p:cNvPr id="67586" name="备注占位符 2"/>
          <p:cNvSpPr>
            <a:spLocks noGrp="1"/>
          </p:cNvSpPr>
          <p:nvPr>
            <p:ph type="body" idx="1"/>
          </p:nvPr>
        </p:nvSpPr>
        <p:spPr>
          <a:noFill/>
        </p:spPr>
        <p:txBody>
          <a:bodyPr/>
          <a:lstStyle/>
          <a:p>
            <a:endParaRPr lang="zh-CN" altLang="en-US" smtClean="0">
              <a:latin typeface="Arial" charset="0"/>
            </a:endParaRPr>
          </a:p>
        </p:txBody>
      </p:sp>
      <p:sp>
        <p:nvSpPr>
          <p:cNvPr id="67587"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20AFDD7F-1ECB-42F8-B297-0A097777A9A7}" type="slidenum">
              <a:rPr lang="zh-CN" altLang="en-US" sz="1200"/>
              <a:pPr algn="r"/>
              <a:t>33</a:t>
            </a:fld>
            <a:endParaRPr lang="en-US" altLang="zh-CN"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p:sp>
      <p:sp>
        <p:nvSpPr>
          <p:cNvPr id="18434" name="Rectangle 3"/>
          <p:cNvSpPr>
            <a:spLocks noGrp="1" noRot="1" noChangeArrowheads="1"/>
          </p:cNvSpPr>
          <p:nvPr>
            <p:ph type="body" idx="1"/>
          </p:nvPr>
        </p:nvSpPr>
        <p:spPr>
          <a:noFill/>
        </p:spPr>
        <p:txBody>
          <a:bodyPr/>
          <a:lstStyle/>
          <a:p>
            <a:r>
              <a:rPr lang="zh-CN" altLang="en-US" smtClean="0">
                <a:latin typeface="Arial" charset="0"/>
              </a:rPr>
              <a:t> 无偿献血是衡量社会文明程度的重要标准。</a:t>
            </a:r>
            <a:r>
              <a:rPr lang="en-US" altLang="zh-CN" smtClean="0">
                <a:latin typeface="Arial" charset="0"/>
              </a:rPr>
              <a:t>2010</a:t>
            </a:r>
            <a:r>
              <a:rPr lang="zh-CN" altLang="en-US" smtClean="0">
                <a:latin typeface="Arial" charset="0"/>
              </a:rPr>
              <a:t>年，我国成为仅次于美国的世界第二大经济体，而无偿献血社会氛围和社会参与程度与发达国家和地区相比还有较大差距，这与我国经济大国地位不相适应。当前，高收入国家的人口献血率为</a:t>
            </a:r>
            <a:r>
              <a:rPr lang="en-US" altLang="zh-CN" smtClean="0">
                <a:latin typeface="Arial" charset="0"/>
              </a:rPr>
              <a:t>45.4‰</a:t>
            </a:r>
            <a:r>
              <a:rPr lang="zh-CN" altLang="en-US" smtClean="0">
                <a:latin typeface="Arial" charset="0"/>
              </a:rPr>
              <a:t>，香港和澳门的人口献血率分别为</a:t>
            </a:r>
            <a:r>
              <a:rPr lang="en-US" altLang="zh-CN" smtClean="0">
                <a:latin typeface="Arial" charset="0"/>
              </a:rPr>
              <a:t>30‰</a:t>
            </a:r>
            <a:r>
              <a:rPr lang="zh-CN" altLang="en-US" smtClean="0">
                <a:latin typeface="Arial" charset="0"/>
              </a:rPr>
              <a:t>和</a:t>
            </a:r>
            <a:r>
              <a:rPr lang="en-US" altLang="zh-CN" smtClean="0">
                <a:latin typeface="Arial" charset="0"/>
              </a:rPr>
              <a:t>23‰</a:t>
            </a:r>
            <a:r>
              <a:rPr lang="zh-CN" altLang="en-US" smtClean="0">
                <a:latin typeface="Arial" charset="0"/>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noTextEdit="1"/>
          </p:cNvSpPr>
          <p:nvPr>
            <p:ph type="sldImg"/>
          </p:nvPr>
        </p:nvSpPr>
        <p:spPr/>
      </p:sp>
      <p:sp>
        <p:nvSpPr>
          <p:cNvPr id="69634" name="备注占位符 2"/>
          <p:cNvSpPr>
            <a:spLocks noGrp="1"/>
          </p:cNvSpPr>
          <p:nvPr>
            <p:ph type="body" idx="1"/>
          </p:nvPr>
        </p:nvSpPr>
        <p:spPr>
          <a:noFill/>
        </p:spPr>
        <p:txBody>
          <a:bodyPr/>
          <a:lstStyle/>
          <a:p>
            <a:endParaRPr lang="zh-CN" altLang="en-US" smtClean="0">
              <a:latin typeface="Arial" charset="0"/>
            </a:endParaRPr>
          </a:p>
        </p:txBody>
      </p:sp>
      <p:sp>
        <p:nvSpPr>
          <p:cNvPr id="69635"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8F05F343-AA99-4669-BEBA-A16C7DD637E4}" type="slidenum">
              <a:rPr lang="zh-CN" altLang="en-US" sz="1200"/>
              <a:pPr algn="r"/>
              <a:t>34</a:t>
            </a:fld>
            <a:endParaRPr lang="en-US" altLang="zh-CN"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幻灯片图像占位符 1"/>
          <p:cNvSpPr>
            <a:spLocks noGrp="1" noRot="1" noChangeAspect="1" noTextEdit="1"/>
          </p:cNvSpPr>
          <p:nvPr>
            <p:ph type="sldImg"/>
          </p:nvPr>
        </p:nvSpPr>
        <p:spPr/>
      </p:sp>
      <p:sp>
        <p:nvSpPr>
          <p:cNvPr id="76802" name="备注占位符 2"/>
          <p:cNvSpPr>
            <a:spLocks noGrp="1"/>
          </p:cNvSpPr>
          <p:nvPr>
            <p:ph type="body" idx="1"/>
          </p:nvPr>
        </p:nvSpPr>
        <p:spPr>
          <a:noFill/>
        </p:spPr>
        <p:txBody>
          <a:bodyPr/>
          <a:lstStyle/>
          <a:p>
            <a:r>
              <a:rPr lang="zh-CN" altLang="en-US" smtClean="0">
                <a:latin typeface="Arial" charset="0"/>
              </a:rPr>
              <a:t>奉献爱心，挽救生命</a:t>
            </a:r>
          </a:p>
        </p:txBody>
      </p:sp>
      <p:sp>
        <p:nvSpPr>
          <p:cNvPr id="76803"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B68F439A-C2AB-4915-80B3-B66F52802F7F}" type="slidenum">
              <a:rPr lang="zh-CN" altLang="en-US" sz="1200"/>
              <a:pPr algn="r"/>
              <a:t>40</a:t>
            </a:fld>
            <a:endParaRPr lang="en-US" altLang="zh-CN"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noTextEdit="1"/>
          </p:cNvSpPr>
          <p:nvPr>
            <p:ph type="sldImg"/>
          </p:nvPr>
        </p:nvSpPr>
        <p:spPr/>
      </p:sp>
      <p:sp>
        <p:nvSpPr>
          <p:cNvPr id="78850" name="备注占位符 2"/>
          <p:cNvSpPr>
            <a:spLocks noGrp="1"/>
          </p:cNvSpPr>
          <p:nvPr>
            <p:ph type="body" idx="1"/>
          </p:nvPr>
        </p:nvSpPr>
        <p:spPr>
          <a:noFill/>
        </p:spPr>
        <p:txBody>
          <a:bodyPr/>
          <a:lstStyle/>
          <a:p>
            <a:r>
              <a:rPr lang="zh-CN" altLang="en-US" smtClean="0">
                <a:latin typeface="Arial" charset="0"/>
              </a:rPr>
              <a:t>播放：宣传片</a:t>
            </a:r>
            <a:r>
              <a:rPr lang="en-US" altLang="zh-CN" smtClean="0">
                <a:latin typeface="Arial" charset="0"/>
              </a:rPr>
              <a:t>《</a:t>
            </a:r>
            <a:r>
              <a:rPr lang="zh-CN" altLang="en-US" smtClean="0">
                <a:latin typeface="Arial" charset="0"/>
              </a:rPr>
              <a:t>每个献血者都是英雄</a:t>
            </a:r>
            <a:r>
              <a:rPr lang="en-US" altLang="zh-CN" smtClean="0">
                <a:latin typeface="Arial" charset="0"/>
              </a:rPr>
              <a:t>》</a:t>
            </a:r>
          </a:p>
        </p:txBody>
      </p:sp>
      <p:sp>
        <p:nvSpPr>
          <p:cNvPr id="78851"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E39A5D22-9DF8-4D9F-B56F-548A610FEBC7}" type="slidenum">
              <a:rPr lang="zh-CN" altLang="en-US" sz="1200"/>
              <a:pPr algn="r"/>
              <a:t>41</a:t>
            </a:fld>
            <a:endParaRPr lang="en-US" altLang="zh-CN"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幻灯片图像占位符 1"/>
          <p:cNvSpPr>
            <a:spLocks noGrp="1" noRot="1" noChangeAspect="1" noTextEdit="1"/>
          </p:cNvSpPr>
          <p:nvPr>
            <p:ph type="sldImg"/>
          </p:nvPr>
        </p:nvSpPr>
        <p:spPr/>
      </p:sp>
      <p:sp>
        <p:nvSpPr>
          <p:cNvPr id="80898" name="备注占位符 2"/>
          <p:cNvSpPr>
            <a:spLocks noGrp="1"/>
          </p:cNvSpPr>
          <p:nvPr>
            <p:ph type="body" idx="1"/>
          </p:nvPr>
        </p:nvSpPr>
        <p:spPr>
          <a:noFill/>
        </p:spPr>
        <p:txBody>
          <a:bodyPr/>
          <a:lstStyle/>
          <a:p>
            <a:endParaRPr lang="zh-CN" altLang="en-US" smtClean="0">
              <a:latin typeface="Arial" charset="0"/>
            </a:endParaRPr>
          </a:p>
        </p:txBody>
      </p:sp>
      <p:sp>
        <p:nvSpPr>
          <p:cNvPr id="89091" name="灯片编号占位符 3"/>
          <p:cNvSpPr txBox="1">
            <a:spLocks noGrp="1"/>
          </p:cNvSpPr>
          <p:nvPr/>
        </p:nvSpPr>
        <p:spPr bwMode="auto">
          <a:xfrm>
            <a:off x="3883025" y="8685213"/>
            <a:ext cx="2973388" cy="457200"/>
          </a:xfrm>
          <a:prstGeom prst="rect">
            <a:avLst/>
          </a:prstGeom>
          <a:noFill/>
          <a:ln>
            <a:miter lim="800000"/>
            <a:headEnd/>
            <a:tailEnd/>
          </a:ln>
          <a:extLst>
            <a:ext uri="{909E8E84-426E-40DD-AFC4-6F175D3DCCD1}"/>
            <a:ext uri="{91240B29-F687-4F45-9708-019B960494DF}"/>
            <a:ext uri="{AF507438-7753-43E0-B8FC-AC1667EBCBE1}"/>
          </a:extLst>
        </p:spPr>
        <p:txBody>
          <a:bodyPr anchor="b"/>
          <a:lstStyle/>
          <a:p>
            <a:pPr algn="r">
              <a:defRPr/>
            </a:pPr>
            <a:fld id="{C4D31A34-4A4B-42B5-962D-719F5FC609FF}" type="slidenum">
              <a:rPr lang="zh-CN" altLang="en-US" sz="1200">
                <a:ea typeface="+mn-ea"/>
              </a:rPr>
              <a:pPr algn="r">
                <a:defRPr/>
              </a:pPr>
              <a:t>42</a:t>
            </a:fld>
            <a:endParaRPr lang="en-US" altLang="zh-CN" sz="1200">
              <a:ea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p:sp>
      <p:sp>
        <p:nvSpPr>
          <p:cNvPr id="20482" name="Rectangle 3"/>
          <p:cNvSpPr>
            <a:spLocks noGrp="1" noRot="1" noChangeArrowheads="1"/>
          </p:cNvSpPr>
          <p:nvPr>
            <p:ph type="body" idx="1"/>
          </p:nvPr>
        </p:nvSpPr>
        <p:spPr>
          <a:noFill/>
        </p:spPr>
        <p:txBody>
          <a:bodyPr/>
          <a:lstStyle/>
          <a:p>
            <a:r>
              <a:rPr lang="zh-CN" altLang="en-US" smtClean="0">
                <a:latin typeface="Arial" charset="0"/>
              </a:rPr>
              <a:t>世界卫生组织提出，一个国家的人口献血率只有达到</a:t>
            </a:r>
            <a:r>
              <a:rPr lang="en-US" altLang="zh-CN" smtClean="0">
                <a:latin typeface="Arial" charset="0"/>
              </a:rPr>
              <a:t>10-30‰</a:t>
            </a:r>
            <a:r>
              <a:rPr lang="zh-CN" altLang="en-US" smtClean="0">
                <a:latin typeface="Arial" charset="0"/>
              </a:rPr>
              <a:t>的水平，才能基本满足本国临床用血需求。在我国，由于社会对无偿献血工作的认识存在误区，全民参与无偿献血的社会氛围有待进一步形成，无偿献血工作基础依然薄弱。据卫生部</a:t>
            </a:r>
            <a:r>
              <a:rPr lang="en-US" altLang="zh-CN" smtClean="0">
                <a:latin typeface="Arial" charset="0"/>
              </a:rPr>
              <a:t>6</a:t>
            </a:r>
            <a:r>
              <a:rPr lang="zh-CN" altLang="en-US" smtClean="0">
                <a:latin typeface="Arial" charset="0"/>
              </a:rPr>
              <a:t>月</a:t>
            </a:r>
            <a:r>
              <a:rPr lang="en-US" altLang="zh-CN" smtClean="0">
                <a:latin typeface="Arial" charset="0"/>
              </a:rPr>
              <a:t>10</a:t>
            </a:r>
            <a:r>
              <a:rPr lang="zh-CN" altLang="en-US" smtClean="0">
                <a:latin typeface="Arial" charset="0"/>
              </a:rPr>
              <a:t>日公布的数据显示，目前我国的人口献血率为</a:t>
            </a:r>
            <a:r>
              <a:rPr lang="en-US" altLang="zh-CN" smtClean="0">
                <a:latin typeface="Arial" charset="0"/>
              </a:rPr>
              <a:t>0.87%</a:t>
            </a:r>
            <a:r>
              <a:rPr lang="zh-CN" altLang="en-US" smtClean="0">
                <a:latin typeface="Arial" charset="0"/>
              </a:rPr>
              <a:t>，低于世界高收入国家的</a:t>
            </a:r>
            <a:r>
              <a:rPr lang="en-US" altLang="zh-CN" smtClean="0">
                <a:latin typeface="Arial" charset="0"/>
              </a:rPr>
              <a:t>4.54%</a:t>
            </a:r>
            <a:r>
              <a:rPr lang="zh-CN" altLang="en-US" smtClean="0">
                <a:latin typeface="Arial" charset="0"/>
              </a:rPr>
              <a:t>和中等收入国家的</a:t>
            </a:r>
            <a:r>
              <a:rPr lang="en-US" altLang="zh-CN" smtClean="0">
                <a:latin typeface="Arial" charset="0"/>
              </a:rPr>
              <a:t>1.01%</a:t>
            </a:r>
            <a:r>
              <a:rPr lang="zh-CN" altLang="en-US" smtClean="0">
                <a:latin typeface="Arial" charset="0"/>
              </a:rPr>
              <a:t>，离世界卫生组织推荐的</a:t>
            </a:r>
            <a:r>
              <a:rPr lang="en-US" altLang="zh-CN" smtClean="0">
                <a:latin typeface="Arial" charset="0"/>
              </a:rPr>
              <a:t>1%</a:t>
            </a:r>
            <a:r>
              <a:rPr lang="zh-CN" altLang="en-US" smtClean="0">
                <a:latin typeface="Arial" charset="0"/>
              </a:rPr>
              <a:t>也有一定差距。卫生部通报认为，我国</a:t>
            </a:r>
            <a:r>
              <a:rPr lang="zh-CN" altLang="en-US" b="1" u="sng" smtClean="0">
                <a:latin typeface="Arial" charset="0"/>
              </a:rPr>
              <a:t>无偿献血</a:t>
            </a:r>
            <a:r>
              <a:rPr lang="zh-CN" altLang="en-US" smtClean="0">
                <a:latin typeface="Arial" charset="0"/>
              </a:rPr>
              <a:t>工作仍处于初级阶段，距离满足快速增长的临床用血需求还存在较大的差距。 </a:t>
            </a:r>
          </a:p>
          <a:p>
            <a:endParaRPr lang="zh-CN" altLang="en-US" smtClean="0">
              <a:latin typeface="Arial" charset="0"/>
            </a:endParaRPr>
          </a:p>
          <a:p>
            <a:r>
              <a:rPr lang="zh-CN" altLang="en-US" smtClean="0">
                <a:latin typeface="Arial" charset="0"/>
              </a:rPr>
              <a:t>我国正处于快速工业化、城市化、信息化、老龄化、全球化的转型和发展时期，经济社会的快速发展对无偿献血工作提出了更高的要求。</a:t>
            </a:r>
          </a:p>
          <a:p>
            <a:endParaRPr lang="zh-CN" altLang="en-US" smtClean="0">
              <a:latin typeface="Arial" charset="0"/>
            </a:endParaRPr>
          </a:p>
          <a:p>
            <a:r>
              <a:rPr lang="zh-CN" altLang="en-US" smtClean="0">
                <a:latin typeface="Arial" charset="0"/>
              </a:rPr>
              <a:t>近年来，随着医疗保障水平不断提高，医疗保障范围不断拓宽，人民群众看病就医呈现“井喷式”的爆发。</a:t>
            </a:r>
            <a:r>
              <a:rPr lang="en-US" altLang="zh-CN" smtClean="0">
                <a:latin typeface="Arial" charset="0"/>
              </a:rPr>
              <a:t>2011</a:t>
            </a:r>
            <a:r>
              <a:rPr lang="zh-CN" altLang="en-US" smtClean="0">
                <a:latin typeface="Arial" charset="0"/>
              </a:rPr>
              <a:t>年全国诊疗人次达</a:t>
            </a:r>
            <a:r>
              <a:rPr lang="en-US" altLang="zh-CN" smtClean="0">
                <a:latin typeface="Arial" charset="0"/>
              </a:rPr>
              <a:t>62.7</a:t>
            </a:r>
            <a:r>
              <a:rPr lang="zh-CN" altLang="en-US" smtClean="0">
                <a:latin typeface="Arial" charset="0"/>
              </a:rPr>
              <a:t>亿人次，入院人数为</a:t>
            </a:r>
            <a:r>
              <a:rPr lang="en-US" altLang="zh-CN" smtClean="0">
                <a:latin typeface="Arial" charset="0"/>
              </a:rPr>
              <a:t>15,298</a:t>
            </a:r>
            <a:r>
              <a:rPr lang="zh-CN" altLang="en-US" smtClean="0">
                <a:latin typeface="Arial" charset="0"/>
              </a:rPr>
              <a:t>万人次，分别比</a:t>
            </a:r>
            <a:r>
              <a:rPr lang="en-US" altLang="zh-CN" smtClean="0">
                <a:latin typeface="Arial" charset="0"/>
              </a:rPr>
              <a:t>2010</a:t>
            </a:r>
            <a:r>
              <a:rPr lang="zh-CN" altLang="en-US" smtClean="0">
                <a:latin typeface="Arial" charset="0"/>
              </a:rPr>
              <a:t>年增长了</a:t>
            </a:r>
            <a:r>
              <a:rPr lang="en-US" altLang="zh-CN" smtClean="0">
                <a:latin typeface="Arial" charset="0"/>
              </a:rPr>
              <a:t>4.3</a:t>
            </a:r>
            <a:r>
              <a:rPr lang="zh-CN" altLang="en-US" smtClean="0">
                <a:latin typeface="Arial" charset="0"/>
              </a:rPr>
              <a:t>亿人次和</a:t>
            </a:r>
            <a:r>
              <a:rPr lang="en-US" altLang="zh-CN" smtClean="0">
                <a:latin typeface="Arial" charset="0"/>
              </a:rPr>
              <a:t>1124</a:t>
            </a:r>
            <a:r>
              <a:rPr lang="zh-CN" altLang="en-US" smtClean="0">
                <a:latin typeface="Arial" charset="0"/>
              </a:rPr>
              <a:t>万人次，增长幅度分别为</a:t>
            </a:r>
            <a:r>
              <a:rPr lang="en-US" altLang="zh-CN" smtClean="0">
                <a:latin typeface="Arial" charset="0"/>
              </a:rPr>
              <a:t>7.4%</a:t>
            </a:r>
            <a:r>
              <a:rPr lang="zh-CN" altLang="en-US" smtClean="0">
                <a:latin typeface="Arial" charset="0"/>
              </a:rPr>
              <a:t>和</a:t>
            </a:r>
            <a:r>
              <a:rPr lang="en-US" altLang="zh-CN" smtClean="0">
                <a:latin typeface="Arial" charset="0"/>
              </a:rPr>
              <a:t>7.9%,</a:t>
            </a:r>
            <a:r>
              <a:rPr lang="zh-CN" altLang="en-US" smtClean="0">
                <a:latin typeface="Arial" charset="0"/>
              </a:rPr>
              <a:t>而同期采血量的增长只有</a:t>
            </a:r>
            <a:r>
              <a:rPr lang="en-US" altLang="zh-CN" smtClean="0">
                <a:latin typeface="Arial" charset="0"/>
              </a:rPr>
              <a:t>5.2%.</a:t>
            </a:r>
            <a:r>
              <a:rPr lang="zh-CN" altLang="en-US" smtClean="0">
                <a:latin typeface="Arial" charset="0"/>
              </a:rPr>
              <a:t> 我国无偿献血工作发展尚不能适应医疗服务工作量的快速增长，与医疗卫生事业发展不相协调。</a:t>
            </a:r>
            <a:r>
              <a:rPr lang="en-US" altLang="zh-CN" smtClean="0">
                <a:latin typeface="Arial" charset="0"/>
              </a:rPr>
              <a:t>2013</a:t>
            </a:r>
            <a:r>
              <a:rPr lang="zh-CN" altLang="en-US" smtClean="0">
                <a:latin typeface="Arial" charset="0"/>
              </a:rPr>
              <a:t>年我市的献血率</a:t>
            </a:r>
            <a:r>
              <a:rPr lang="en-US" altLang="zh-CN" smtClean="0">
                <a:latin typeface="Arial" charset="0"/>
              </a:rPr>
              <a:t>5.67 ‰</a:t>
            </a:r>
            <a:r>
              <a:rPr lang="zh-CN" altLang="en-US" smtClean="0">
                <a:latin typeface="Arial" charset="0"/>
              </a:rPr>
              <a:t>， 血液资源是非常匮乏的。</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p:sp>
      <p:sp>
        <p:nvSpPr>
          <p:cNvPr id="22530" name="Rectangle 3"/>
          <p:cNvSpPr>
            <a:spLocks noGrp="1" noRot="1" noChangeArrowheads="1"/>
          </p:cNvSpPr>
          <p:nvPr>
            <p:ph type="body" idx="1"/>
          </p:nvPr>
        </p:nvSpPr>
        <p:spPr>
          <a:noFill/>
        </p:spPr>
        <p:txBody>
          <a:bodyPr/>
          <a:lstStyle/>
          <a:p>
            <a:endParaRPr lang="zh-CN"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p:sp>
      <p:sp>
        <p:nvSpPr>
          <p:cNvPr id="24578" name="Rectangle 3"/>
          <p:cNvSpPr>
            <a:spLocks noGrp="1" noRot="1" noChangeArrowheads="1"/>
          </p:cNvSpPr>
          <p:nvPr>
            <p:ph type="body" idx="1"/>
          </p:nvPr>
        </p:nvSpPr>
        <p:spPr>
          <a:noFill/>
        </p:spPr>
        <p:txBody>
          <a:bodyPr/>
          <a:lstStyle/>
          <a:p>
            <a:endParaRPr lang="zh-CN"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noTextEdit="1"/>
          </p:cNvSpPr>
          <p:nvPr>
            <p:ph type="sldImg"/>
          </p:nvPr>
        </p:nvSpPr>
        <p:spPr/>
      </p:sp>
      <p:sp>
        <p:nvSpPr>
          <p:cNvPr id="27650" name="备注占位符 2"/>
          <p:cNvSpPr>
            <a:spLocks noGrp="1"/>
          </p:cNvSpPr>
          <p:nvPr>
            <p:ph type="body" idx="1"/>
          </p:nvPr>
        </p:nvSpPr>
        <p:spPr>
          <a:noFill/>
        </p:spPr>
        <p:txBody>
          <a:bodyPr/>
          <a:lstStyle/>
          <a:p>
            <a:r>
              <a:rPr lang="zh-CN" altLang="en-US" smtClean="0">
                <a:latin typeface="Arial" charset="0"/>
              </a:rPr>
              <a:t> </a:t>
            </a:r>
          </a:p>
          <a:p>
            <a:pPr eaLnBrk="1" hangingPunct="1">
              <a:lnSpc>
                <a:spcPct val="105000"/>
              </a:lnSpc>
              <a:spcBef>
                <a:spcPct val="20000"/>
              </a:spcBef>
              <a:buFontTx/>
              <a:buChar char="•"/>
            </a:pPr>
            <a:r>
              <a:rPr lang="zh-CN" altLang="en-US" smtClean="0">
                <a:solidFill>
                  <a:srgbClr val="000066"/>
                </a:solidFill>
                <a:latin typeface="Arial" charset="0"/>
              </a:rPr>
              <a:t>血液被人们誉为“生命之河”，正常人一刻也离不开它。目前还没有人造血液，在没有药物替代的情况下，外伤出血、产后大出血、严重烧伤、各种血液病以及施行外科手术患者需要输血来救治，临床用血只能依靠广大健康、适龄的公民献血来获取。献血，就是以互助的原则为基础，由健康人献出少量血液，去挽救他人生命的一种高尚行为。</a:t>
            </a:r>
          </a:p>
          <a:p>
            <a:endParaRPr lang="zh-CN" altLang="en-US" smtClean="0">
              <a:latin typeface="Arial" charset="0"/>
            </a:endParaRPr>
          </a:p>
        </p:txBody>
      </p:sp>
      <p:sp>
        <p:nvSpPr>
          <p:cNvPr id="27651"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B45D492F-ECEF-4F0A-A71F-69461DCCAB89}" type="slidenum">
              <a:rPr lang="zh-CN" altLang="en-US" sz="1200"/>
              <a:pPr algn="r"/>
              <a:t>7</a:t>
            </a:fld>
            <a:endParaRPr lang="en-US" altLang="zh-CN"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noTextEdit="1"/>
          </p:cNvSpPr>
          <p:nvPr>
            <p:ph type="sldImg"/>
          </p:nvPr>
        </p:nvSpPr>
        <p:spPr/>
      </p:sp>
      <p:sp>
        <p:nvSpPr>
          <p:cNvPr id="29698" name="备注占位符 2"/>
          <p:cNvSpPr>
            <a:spLocks noGrp="1"/>
          </p:cNvSpPr>
          <p:nvPr>
            <p:ph type="body" idx="1"/>
          </p:nvPr>
        </p:nvSpPr>
        <p:spPr>
          <a:noFill/>
        </p:spPr>
        <p:txBody>
          <a:bodyPr/>
          <a:lstStyle/>
          <a:p>
            <a:endParaRPr lang="zh-CN" altLang="en-US" smtClean="0">
              <a:latin typeface="Arial" charset="0"/>
            </a:endParaRPr>
          </a:p>
        </p:txBody>
      </p:sp>
      <p:sp>
        <p:nvSpPr>
          <p:cNvPr id="29699"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9B0C720A-77E5-4675-A76F-3339EB8B6032}" type="slidenum">
              <a:rPr lang="zh-CN" altLang="en-US" sz="1200"/>
              <a:pPr algn="r"/>
              <a:t>8</a:t>
            </a:fld>
            <a:endParaRPr lang="en-US" altLang="zh-CN"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noTextEdit="1"/>
          </p:cNvSpPr>
          <p:nvPr>
            <p:ph type="sldImg"/>
          </p:nvPr>
        </p:nvSpPr>
        <p:spPr/>
      </p:sp>
      <p:sp>
        <p:nvSpPr>
          <p:cNvPr id="31746" name="备注占位符 2"/>
          <p:cNvSpPr>
            <a:spLocks noGrp="1"/>
          </p:cNvSpPr>
          <p:nvPr>
            <p:ph type="body" idx="1"/>
          </p:nvPr>
        </p:nvSpPr>
        <p:spPr>
          <a:noFill/>
        </p:spPr>
        <p:txBody>
          <a:bodyPr/>
          <a:lstStyle/>
          <a:p>
            <a:endParaRPr lang="zh-CN" altLang="en-US" smtClean="0">
              <a:latin typeface="Arial" charset="0"/>
            </a:endParaRPr>
          </a:p>
        </p:txBody>
      </p:sp>
      <p:sp>
        <p:nvSpPr>
          <p:cNvPr id="31747"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04000978-55EB-478A-9428-6D6D1282DF8D}" type="slidenum">
              <a:rPr lang="zh-CN" altLang="en-US" sz="1200"/>
              <a:pPr algn="r"/>
              <a:t>9</a:t>
            </a:fld>
            <a:endParaRPr lang="en-US" altLang="zh-CN"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noTextEdit="1"/>
          </p:cNvSpPr>
          <p:nvPr>
            <p:ph type="sldImg"/>
          </p:nvPr>
        </p:nvSpPr>
        <p:spPr/>
      </p:sp>
      <p:sp>
        <p:nvSpPr>
          <p:cNvPr id="33794" name="备注占位符 2"/>
          <p:cNvSpPr>
            <a:spLocks noGrp="1"/>
          </p:cNvSpPr>
          <p:nvPr>
            <p:ph type="body" idx="1"/>
          </p:nvPr>
        </p:nvSpPr>
        <p:spPr>
          <a:noFill/>
        </p:spPr>
        <p:txBody>
          <a:bodyPr/>
          <a:lstStyle/>
          <a:p>
            <a:endParaRPr lang="zh-CN" altLang="en-US" smtClean="0">
              <a:latin typeface="Arial" charset="0"/>
            </a:endParaRPr>
          </a:p>
        </p:txBody>
      </p:sp>
      <p:sp>
        <p:nvSpPr>
          <p:cNvPr id="33795" name="灯片编号占位符 3"/>
          <p:cNvSpPr txBox="1">
            <a:spLocks noGrp="1"/>
          </p:cNvSpPr>
          <p:nvPr/>
        </p:nvSpPr>
        <p:spPr bwMode="auto">
          <a:xfrm>
            <a:off x="3883025" y="8685213"/>
            <a:ext cx="2973388" cy="457200"/>
          </a:xfrm>
          <a:prstGeom prst="rect">
            <a:avLst/>
          </a:prstGeom>
          <a:noFill/>
          <a:ln w="9525">
            <a:noFill/>
            <a:miter lim="800000"/>
            <a:headEnd/>
            <a:tailEnd/>
          </a:ln>
        </p:spPr>
        <p:txBody>
          <a:bodyPr anchor="b"/>
          <a:lstStyle/>
          <a:p>
            <a:pPr algn="r"/>
            <a:fld id="{6B92E20D-9D11-49A0-8335-5CA6A7D026FB}" type="slidenum">
              <a:rPr lang="zh-CN" altLang="en-US" sz="1200"/>
              <a:pPr algn="r"/>
              <a:t>10</a:t>
            </a:fld>
            <a:endParaRPr lang="en-US" altLang="zh-CN"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advTm="5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Tm="5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cSld>
  <p:clrMapOvr>
    <a:masterClrMapping/>
  </p:clrMapOvr>
  <p:transition advTm="5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Tm="5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advTm="5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Tm="5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advTm="5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advTm="5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Tm="5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advTm="5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advTm="5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5000">
    <p:comb/>
  </p:transition>
  <p:timing>
    <p:tnLst>
      <p:par>
        <p:cTn id="1" dur="indefinite" restart="never" nodeType="tmRoot"/>
      </p:par>
    </p:tnLst>
  </p:timing>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rcRect/>
          <a:stretch>
            <a:fillRect/>
          </a:stretch>
        </p:blipFill>
        <p:spPr bwMode="auto">
          <a:xfrm>
            <a:off x="-23813" y="0"/>
            <a:ext cx="9167813" cy="6723063"/>
          </a:xfrm>
          <a:prstGeom prst="rect">
            <a:avLst/>
          </a:prstGeom>
          <a:noFill/>
          <a:ln w="9525">
            <a:noFill/>
            <a:miter lim="800000"/>
            <a:headEnd/>
            <a:tailEnd/>
          </a:ln>
        </p:spPr>
      </p:pic>
      <p:pic>
        <p:nvPicPr>
          <p:cNvPr id="3" name="图片 2"/>
          <p:cNvPicPr>
            <a:picLocks noChangeAspect="1"/>
          </p:cNvPicPr>
          <p:nvPr/>
        </p:nvPicPr>
        <p:blipFill>
          <a:blip r:embed="rId4"/>
          <a:srcRect l="38065" t="13737" r="34515" b="44170"/>
          <a:stretch>
            <a:fillRect/>
          </a:stretch>
        </p:blipFill>
        <p:spPr bwMode="auto">
          <a:xfrm>
            <a:off x="2667000" y="3276600"/>
            <a:ext cx="3275013" cy="2827338"/>
          </a:xfrm>
          <a:prstGeom prst="rect">
            <a:avLst/>
          </a:prstGeom>
          <a:noFill/>
          <a:ln w="9525">
            <a:noFill/>
            <a:miter lim="800000"/>
            <a:headEnd/>
            <a:tailEnd/>
          </a:ln>
        </p:spPr>
      </p:pic>
      <p:sp>
        <p:nvSpPr>
          <p:cNvPr id="5" name="TextBox 4"/>
          <p:cNvSpPr txBox="1">
            <a:spLocks noChangeArrowheads="1"/>
          </p:cNvSpPr>
          <p:nvPr/>
        </p:nvSpPr>
        <p:spPr bwMode="auto">
          <a:xfrm>
            <a:off x="0" y="533400"/>
            <a:ext cx="8964613" cy="3017838"/>
          </a:xfrm>
          <a:prstGeom prst="rect">
            <a:avLst/>
          </a:prstGeom>
          <a:noFill/>
          <a:ln w="9525">
            <a:noFill/>
            <a:miter lim="800000"/>
            <a:headEnd/>
            <a:tailEnd/>
          </a:ln>
        </p:spPr>
        <p:txBody>
          <a:bodyPr>
            <a:spAutoFit/>
          </a:bodyPr>
          <a:lstStyle/>
          <a:p>
            <a:pPr algn="ctr"/>
            <a:r>
              <a:rPr lang="zh-CN" altLang="en-US" sz="7200" b="1">
                <a:solidFill>
                  <a:srgbClr val="FF3300"/>
                </a:solidFill>
                <a:ea typeface="楷体"/>
                <a:cs typeface="楷体"/>
              </a:rPr>
              <a:t>生命之河长流不息</a:t>
            </a:r>
          </a:p>
          <a:p>
            <a:r>
              <a:rPr lang="zh-CN" altLang="en-US" sz="6000" b="1">
                <a:solidFill>
                  <a:srgbClr val="CC00CC"/>
                </a:solidFill>
              </a:rPr>
              <a:t>           </a:t>
            </a:r>
          </a:p>
          <a:p>
            <a:r>
              <a:rPr lang="zh-CN" altLang="en-US" sz="6000" b="1">
                <a:solidFill>
                  <a:srgbClr val="CC00CC"/>
                </a:solidFill>
              </a:rPr>
              <a:t>         </a:t>
            </a:r>
            <a:r>
              <a:rPr lang="zh-CN" altLang="en-US" sz="4800" b="1">
                <a:solidFill>
                  <a:srgbClr val="CC00CC"/>
                </a:solidFill>
                <a:ea typeface="方正楷体简体"/>
                <a:cs typeface="方正楷体简体"/>
              </a:rPr>
              <a:t>无偿献血知识讲座</a:t>
            </a:r>
            <a:endParaRPr lang="zh-CN" altLang="en-US" sz="4800" b="1">
              <a:solidFill>
                <a:srgbClr val="CC00CC"/>
              </a:solidFill>
              <a:latin typeface="楷体"/>
              <a:ea typeface="方正楷体简体"/>
              <a:cs typeface="方正楷体简体"/>
            </a:endParaRPr>
          </a:p>
        </p:txBody>
      </p:sp>
      <p:pic>
        <p:nvPicPr>
          <p:cNvPr id="4" name="图片 3"/>
          <p:cNvPicPr>
            <a:picLocks noChangeAspect="1"/>
          </p:cNvPicPr>
          <p:nvPr/>
        </p:nvPicPr>
        <p:blipFill>
          <a:blip r:embed="rId5"/>
          <a:srcRect l="79462" b="46683"/>
          <a:stretch>
            <a:fillRect/>
          </a:stretch>
        </p:blipFill>
        <p:spPr bwMode="auto">
          <a:xfrm>
            <a:off x="7265988" y="0"/>
            <a:ext cx="1878012" cy="2743200"/>
          </a:xfrm>
          <a:prstGeom prst="rect">
            <a:avLst/>
          </a:prstGeom>
          <a:noFill/>
          <a:ln w="9525">
            <a:noFill/>
            <a:miter lim="800000"/>
            <a:headEnd/>
            <a:tailEnd/>
          </a:ln>
        </p:spPr>
      </p:pic>
      <p:pic>
        <p:nvPicPr>
          <p:cNvPr id="7" name="图片 6"/>
          <p:cNvPicPr>
            <a:picLocks noChangeAspect="1"/>
          </p:cNvPicPr>
          <p:nvPr/>
        </p:nvPicPr>
        <p:blipFill>
          <a:blip r:embed="rId6"/>
          <a:srcRect l="29610" t="50000" r="26263" b="37630"/>
          <a:stretch>
            <a:fillRect/>
          </a:stretch>
        </p:blipFill>
        <p:spPr bwMode="auto">
          <a:xfrm>
            <a:off x="1258888" y="5445125"/>
            <a:ext cx="6586537" cy="1038225"/>
          </a:xfrm>
          <a:prstGeom prst="rect">
            <a:avLst/>
          </a:prstGeom>
          <a:noFill/>
          <a:ln w="9525">
            <a:noFill/>
            <a:miter lim="800000"/>
            <a:headEnd/>
            <a:tailEnd/>
          </a:ln>
        </p:spPr>
      </p:pic>
      <p:pic>
        <p:nvPicPr>
          <p:cNvPr id="8" name="图片 7"/>
          <p:cNvPicPr>
            <a:picLocks noChangeAspect="1"/>
          </p:cNvPicPr>
          <p:nvPr/>
        </p:nvPicPr>
        <p:blipFill>
          <a:blip r:embed="rId7"/>
          <a:srcRect t="39185" r="81425"/>
          <a:stretch>
            <a:fillRect/>
          </a:stretch>
        </p:blipFill>
        <p:spPr bwMode="auto">
          <a:xfrm>
            <a:off x="0" y="3729038"/>
            <a:ext cx="1698625" cy="3128962"/>
          </a:xfrm>
          <a:prstGeom prst="rect">
            <a:avLst/>
          </a:prstGeom>
          <a:noFill/>
          <a:ln w="9525">
            <a:noFill/>
            <a:miter lim="800000"/>
            <a:headEnd/>
            <a:tailEnd/>
          </a:ln>
        </p:spPr>
      </p:pic>
      <p:pic>
        <p:nvPicPr>
          <p:cNvPr id="9" name="图片 8"/>
          <p:cNvPicPr>
            <a:picLocks noChangeAspect="1"/>
          </p:cNvPicPr>
          <p:nvPr/>
        </p:nvPicPr>
        <p:blipFill>
          <a:blip r:embed="rId8"/>
          <a:srcRect l="37579" t="48360" r="34839" b="38390"/>
          <a:stretch>
            <a:fillRect/>
          </a:stretch>
        </p:blipFill>
        <p:spPr bwMode="auto">
          <a:xfrm>
            <a:off x="2209800" y="5334000"/>
            <a:ext cx="4448175" cy="1201738"/>
          </a:xfrm>
          <a:prstGeom prst="rect">
            <a:avLst/>
          </a:prstGeom>
          <a:noFill/>
          <a:ln w="9525">
            <a:noFill/>
            <a:miter lim="800000"/>
            <a:headEnd/>
            <a:tailEnd/>
          </a:ln>
        </p:spPr>
      </p:pic>
      <p:pic>
        <p:nvPicPr>
          <p:cNvPr id="11" name="图片 10"/>
          <p:cNvPicPr>
            <a:picLocks noChangeAspect="1"/>
          </p:cNvPicPr>
          <p:nvPr/>
        </p:nvPicPr>
        <p:blipFill>
          <a:blip r:embed="rId9"/>
          <a:srcRect l="67232" t="58694" r="7124" b="6049"/>
          <a:stretch>
            <a:fillRect/>
          </a:stretch>
        </p:blipFill>
        <p:spPr bwMode="auto">
          <a:xfrm>
            <a:off x="6877050" y="4622800"/>
            <a:ext cx="2266950" cy="2235200"/>
          </a:xfrm>
          <a:prstGeom prst="rect">
            <a:avLst/>
          </a:prstGeom>
          <a:noFill/>
          <a:ln w="9525">
            <a:noFill/>
            <a:miter lim="800000"/>
            <a:headEnd/>
            <a:tailEnd/>
          </a:ln>
        </p:spPr>
      </p:pic>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6" presetClass="entr" presetSubtype="0" fill="hold" grpId="0" nodeType="clickEffect">
                                  <p:stCondLst>
                                    <p:cond delay="0"/>
                                  </p:stCondLst>
                                  <p:iterate type="lt">
                                    <p:tmPct val="10000"/>
                                  </p:iterate>
                                  <p:childTnLst>
                                    <p:set>
                                      <p:cBhvr>
                                        <p:cTn id="48" dur="1" fill="hold">
                                          <p:stCondLst>
                                            <p:cond delay="0"/>
                                          </p:stCondLst>
                                        </p:cTn>
                                        <p:tgtEl>
                                          <p:spTgt spid="5"/>
                                        </p:tgtEl>
                                        <p:attrNameLst>
                                          <p:attrName>style.visibility</p:attrName>
                                        </p:attrNameLst>
                                      </p:cBhvr>
                                      <p:to>
                                        <p:strVal val="visible"/>
                                      </p:to>
                                    </p:set>
                                    <p:anim by="(-#ppt_w*2)" calcmode="lin" valueType="num">
                                      <p:cBhvr rctx="PPT">
                                        <p:cTn id="49" dur="500" autoRev="1" fill="hold">
                                          <p:stCondLst>
                                            <p:cond delay="0"/>
                                          </p:stCondLst>
                                        </p:cTn>
                                        <p:tgtEl>
                                          <p:spTgt spid="5"/>
                                        </p:tgtEl>
                                        <p:attrNameLst>
                                          <p:attrName>ppt_w</p:attrName>
                                        </p:attrNameLst>
                                      </p:cBhvr>
                                    </p:anim>
                                    <p:anim by="(#ppt_w*0.50)" calcmode="lin" valueType="num">
                                      <p:cBhvr>
                                        <p:cTn id="50" dur="500" decel="50000" autoRev="1" fill="hold">
                                          <p:stCondLst>
                                            <p:cond delay="0"/>
                                          </p:stCondLst>
                                        </p:cTn>
                                        <p:tgtEl>
                                          <p:spTgt spid="5"/>
                                        </p:tgtEl>
                                        <p:attrNameLst>
                                          <p:attrName>ppt_x</p:attrName>
                                        </p:attrNameLst>
                                      </p:cBhvr>
                                    </p:anim>
                                    <p:anim from="(-#ppt_h/2)" to="(#ppt_y)" calcmode="lin" valueType="num">
                                      <p:cBhvr>
                                        <p:cTn id="51" dur="1000" fill="hold">
                                          <p:stCondLst>
                                            <p:cond delay="0"/>
                                          </p:stCondLst>
                                        </p:cTn>
                                        <p:tgtEl>
                                          <p:spTgt spid="5"/>
                                        </p:tgtEl>
                                        <p:attrNameLst>
                                          <p:attrName>ppt_y</p:attrName>
                                        </p:attrNameLst>
                                      </p:cBhvr>
                                    </p:anim>
                                    <p:animRot by="21600000">
                                      <p:cBhvr>
                                        <p:cTn id="52"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p:cNvSpPr txBox="1">
            <a:spLocks noChangeArrowheads="1"/>
          </p:cNvSpPr>
          <p:nvPr/>
        </p:nvSpPr>
        <p:spPr bwMode="auto">
          <a:xfrm>
            <a:off x="250825" y="404813"/>
            <a:ext cx="2632075" cy="579437"/>
          </a:xfrm>
          <a:prstGeom prst="rect">
            <a:avLst/>
          </a:prstGeom>
          <a:noFill/>
          <a:ln w="9525">
            <a:noFill/>
            <a:miter lim="800000"/>
            <a:headEnd/>
            <a:tailEnd/>
          </a:ln>
        </p:spPr>
        <p:txBody>
          <a:bodyPr wrap="none">
            <a:spAutoFit/>
          </a:bodyPr>
          <a:lstStyle/>
          <a:p>
            <a:r>
              <a:rPr lang="zh-CN" altLang="en-US" sz="3200" b="1">
                <a:solidFill>
                  <a:srgbClr val="FF3300"/>
                </a:solidFill>
                <a:ea typeface="方正楷体简体"/>
                <a:cs typeface="方正楷体简体"/>
              </a:rPr>
              <a:t>无偿献血流程</a:t>
            </a:r>
          </a:p>
        </p:txBody>
      </p:sp>
      <p:sp>
        <p:nvSpPr>
          <p:cNvPr id="32" name="Text Box 4"/>
          <p:cNvSpPr txBox="1">
            <a:spLocks noChangeArrowheads="1"/>
          </p:cNvSpPr>
          <p:nvPr/>
        </p:nvSpPr>
        <p:spPr bwMode="black">
          <a:xfrm>
            <a:off x="1012825" y="2924175"/>
            <a:ext cx="8131175" cy="1006475"/>
          </a:xfrm>
          <a:prstGeom prst="rect">
            <a:avLst/>
          </a:prstGeom>
          <a:noFill/>
          <a:ln w="9525">
            <a:noFill/>
            <a:miter lim="800000"/>
            <a:headEnd/>
            <a:tailEnd/>
          </a:ln>
        </p:spPr>
        <p:txBody>
          <a:bodyPr>
            <a:spAutoFit/>
          </a:bodyPr>
          <a:lstStyle/>
          <a:p>
            <a:pPr algn="ctr" eaLnBrk="0" hangingPunct="0"/>
            <a:endParaRPr lang="zh-CN" altLang="en-US" sz="6000" b="1">
              <a:solidFill>
                <a:srgbClr val="CC3300"/>
              </a:solidFill>
            </a:endParaRPr>
          </a:p>
        </p:txBody>
      </p:sp>
      <p:pic>
        <p:nvPicPr>
          <p:cNvPr id="2" name="图片 1"/>
          <p:cNvPicPr>
            <a:picLocks noChangeAspect="1"/>
          </p:cNvPicPr>
          <p:nvPr/>
        </p:nvPicPr>
        <p:blipFill>
          <a:blip r:embed="rId3"/>
          <a:srcRect/>
          <a:stretch>
            <a:fillRect/>
          </a:stretch>
        </p:blipFill>
        <p:spPr bwMode="auto">
          <a:xfrm>
            <a:off x="762000" y="1371600"/>
            <a:ext cx="2195513" cy="2590800"/>
          </a:xfrm>
          <a:prstGeom prst="rect">
            <a:avLst/>
          </a:prstGeom>
          <a:noFill/>
          <a:ln w="9525">
            <a:noFill/>
            <a:miter lim="800000"/>
            <a:headEnd/>
            <a:tailEnd/>
          </a:ln>
        </p:spPr>
      </p:pic>
      <p:sp>
        <p:nvSpPr>
          <p:cNvPr id="153606" name="Rectangle 6"/>
          <p:cNvSpPr>
            <a:spLocks noChangeArrowheads="1"/>
          </p:cNvSpPr>
          <p:nvPr/>
        </p:nvSpPr>
        <p:spPr bwMode="auto">
          <a:xfrm>
            <a:off x="1116013" y="2959100"/>
            <a:ext cx="7488237" cy="7620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endParaRPr lang="zh-CN" altLang="en-US" sz="4400" b="1">
              <a:solidFill>
                <a:srgbClr val="CC3300"/>
              </a:solidFill>
              <a:ea typeface="楷体" pitchFamily="49" charset="-122"/>
            </a:endParaRPr>
          </a:p>
        </p:txBody>
      </p:sp>
      <p:pic>
        <p:nvPicPr>
          <p:cNvPr id="11" name="图片 10"/>
          <p:cNvPicPr>
            <a:picLocks noChangeAspect="1"/>
          </p:cNvPicPr>
          <p:nvPr/>
        </p:nvPicPr>
        <p:blipFill>
          <a:blip r:embed="rId4"/>
          <a:srcRect l="67232" t="58694" r="7124" b="6049"/>
          <a:stretch>
            <a:fillRect/>
          </a:stretch>
        </p:blipFill>
        <p:spPr bwMode="auto">
          <a:xfrm>
            <a:off x="533400" y="4335463"/>
            <a:ext cx="2051050" cy="2522537"/>
          </a:xfrm>
          <a:prstGeom prst="rect">
            <a:avLst/>
          </a:prstGeom>
          <a:noFill/>
          <a:ln w="9525">
            <a:noFill/>
            <a:miter lim="800000"/>
            <a:headEnd/>
            <a:tailEnd/>
          </a:ln>
        </p:spPr>
      </p:pic>
      <p:pic>
        <p:nvPicPr>
          <p:cNvPr id="32774" name="Picture 8" descr="xianxlc"/>
          <p:cNvPicPr>
            <a:picLocks noChangeAspect="1" noChangeArrowheads="1"/>
          </p:cNvPicPr>
          <p:nvPr/>
        </p:nvPicPr>
        <p:blipFill>
          <a:blip r:embed="rId5"/>
          <a:srcRect/>
          <a:stretch>
            <a:fillRect/>
          </a:stretch>
        </p:blipFill>
        <p:spPr bwMode="auto">
          <a:xfrm>
            <a:off x="3124200" y="0"/>
            <a:ext cx="5099050" cy="6858000"/>
          </a:xfrm>
          <a:prstGeom prst="rect">
            <a:avLst/>
          </a:prstGeom>
          <a:noFill/>
          <a:ln w="9525">
            <a:noFill/>
            <a:miter lim="800000"/>
            <a:headEnd/>
            <a:tailEnd/>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31" presetClass="entr" presetSubtype="0" fill="hold" grpId="0" nodeType="afterEffect" nodePh="1">
                                  <p:stCondLst>
                                    <p:cond delay="0"/>
                                  </p:stCondLst>
                                  <p:endCondLst>
                                    <p:cond evt="begin" delay="0">
                                      <p:tn val="9"/>
                                    </p:cond>
                                  </p:endCondLst>
                                  <p:iterate type="lt">
                                    <p:tmPct val="5000"/>
                                  </p:iterate>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 calcmode="lin" valueType="num">
                                      <p:cBhvr>
                                        <p:cTn id="13" dur="500" fill="hold"/>
                                        <p:tgtEl>
                                          <p:spTgt spid="32"/>
                                        </p:tgtEl>
                                        <p:attrNameLst>
                                          <p:attrName>style.rotation</p:attrName>
                                        </p:attrNameLst>
                                      </p:cBhvr>
                                      <p:tavLst>
                                        <p:tav tm="0">
                                          <p:val>
                                            <p:fltVal val="90"/>
                                          </p:val>
                                        </p:tav>
                                        <p:tav tm="100000">
                                          <p:val>
                                            <p:fltVal val="0"/>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p:cNvSpPr txBox="1">
            <a:spLocks noChangeArrowheads="1"/>
          </p:cNvSpPr>
          <p:nvPr/>
        </p:nvSpPr>
        <p:spPr bwMode="auto">
          <a:xfrm>
            <a:off x="250825" y="404813"/>
            <a:ext cx="184150" cy="701675"/>
          </a:xfrm>
          <a:prstGeom prst="rect">
            <a:avLst/>
          </a:prstGeom>
          <a:noFill/>
          <a:ln w="9525">
            <a:noFill/>
            <a:miter lim="800000"/>
            <a:headEnd/>
            <a:tailEnd/>
          </a:ln>
        </p:spPr>
        <p:txBody>
          <a:bodyPr wrap="none">
            <a:spAutoFit/>
          </a:bodyPr>
          <a:lstStyle/>
          <a:p>
            <a:endParaRPr lang="zh-CN" altLang="en-US" sz="4000" b="1">
              <a:solidFill>
                <a:srgbClr val="FFFF00"/>
              </a:solidFill>
            </a:endParaRPr>
          </a:p>
        </p:txBody>
      </p:sp>
      <p:sp>
        <p:nvSpPr>
          <p:cNvPr id="32" name="Text Box 4"/>
          <p:cNvSpPr txBox="1">
            <a:spLocks noChangeArrowheads="1"/>
          </p:cNvSpPr>
          <p:nvPr/>
        </p:nvSpPr>
        <p:spPr bwMode="black">
          <a:xfrm>
            <a:off x="1012825" y="2924175"/>
            <a:ext cx="8131175" cy="1006475"/>
          </a:xfrm>
          <a:prstGeom prst="rect">
            <a:avLst/>
          </a:prstGeom>
          <a:noFill/>
          <a:ln w="9525">
            <a:noFill/>
            <a:miter lim="800000"/>
            <a:headEnd/>
            <a:tailEnd/>
          </a:ln>
        </p:spPr>
        <p:txBody>
          <a:bodyPr>
            <a:spAutoFit/>
          </a:bodyPr>
          <a:lstStyle/>
          <a:p>
            <a:pPr algn="ctr" eaLnBrk="0" hangingPunct="0"/>
            <a:endParaRPr lang="zh-CN" altLang="en-US" sz="6000" b="1">
              <a:solidFill>
                <a:srgbClr val="CC3300"/>
              </a:solidFill>
            </a:endParaRPr>
          </a:p>
        </p:txBody>
      </p:sp>
      <p:pic>
        <p:nvPicPr>
          <p:cNvPr id="11" name="图片 10"/>
          <p:cNvPicPr>
            <a:picLocks noChangeAspect="1"/>
          </p:cNvPicPr>
          <p:nvPr/>
        </p:nvPicPr>
        <p:blipFill>
          <a:blip r:embed="rId3"/>
          <a:srcRect l="67232" t="58694" r="7124" b="6049"/>
          <a:stretch>
            <a:fillRect/>
          </a:stretch>
        </p:blipFill>
        <p:spPr bwMode="auto">
          <a:xfrm>
            <a:off x="6372225" y="4797425"/>
            <a:ext cx="2771775" cy="2060575"/>
          </a:xfrm>
          <a:prstGeom prst="rect">
            <a:avLst/>
          </a:prstGeom>
          <a:noFill/>
          <a:ln w="9525">
            <a:noFill/>
            <a:miter lim="800000"/>
            <a:headEnd/>
            <a:tailEnd/>
          </a:ln>
        </p:spPr>
      </p:pic>
      <p:sp>
        <p:nvSpPr>
          <p:cNvPr id="34820" name="AutoShape 7"/>
          <p:cNvSpPr>
            <a:spLocks noChangeArrowheads="1"/>
          </p:cNvSpPr>
          <p:nvPr/>
        </p:nvSpPr>
        <p:spPr bwMode="auto">
          <a:xfrm>
            <a:off x="228600" y="152400"/>
            <a:ext cx="5910263" cy="863600"/>
          </a:xfrm>
          <a:prstGeom prst="flowChartAlternateProcess">
            <a:avLst/>
          </a:prstGeom>
          <a:solidFill>
            <a:srgbClr val="CC3300"/>
          </a:solidFill>
          <a:ln w="9525">
            <a:solidFill>
              <a:schemeClr val="tx1"/>
            </a:solidFill>
            <a:miter lim="800000"/>
            <a:headEnd/>
            <a:tailEnd/>
          </a:ln>
        </p:spPr>
        <p:txBody>
          <a:bodyPr wrap="none" anchor="ctr"/>
          <a:lstStyle/>
          <a:p>
            <a:pPr algn="ctr"/>
            <a:r>
              <a:rPr lang="zh-CN" altLang="en-US" sz="2800">
                <a:solidFill>
                  <a:srgbClr val="000066"/>
                </a:solidFill>
                <a:latin typeface="华文新魏"/>
                <a:ea typeface="华文新魏"/>
                <a:cs typeface="华文新魏"/>
              </a:rPr>
              <a:t>在采血现场对身体的体检，</a:t>
            </a:r>
          </a:p>
          <a:p>
            <a:pPr algn="ctr"/>
            <a:r>
              <a:rPr lang="zh-CN" altLang="en-US" sz="2800">
                <a:solidFill>
                  <a:srgbClr val="000066"/>
                </a:solidFill>
                <a:latin typeface="华文新魏"/>
                <a:ea typeface="华文新魏"/>
                <a:cs typeface="华文新魏"/>
              </a:rPr>
              <a:t>就能保证血液合格吗？</a:t>
            </a:r>
            <a:endParaRPr lang="en-US" altLang="zh-CN" sz="2800" b="1">
              <a:solidFill>
                <a:srgbClr val="000066"/>
              </a:solidFill>
              <a:latin typeface="华文新魏"/>
              <a:ea typeface="华文新魏"/>
              <a:cs typeface="华文新魏"/>
            </a:endParaRPr>
          </a:p>
        </p:txBody>
      </p:sp>
      <p:sp>
        <p:nvSpPr>
          <p:cNvPr id="34821" name="Text Box 8"/>
          <p:cNvSpPr txBox="1">
            <a:spLocks noChangeArrowheads="1"/>
          </p:cNvSpPr>
          <p:nvPr/>
        </p:nvSpPr>
        <p:spPr bwMode="auto">
          <a:xfrm>
            <a:off x="179388" y="1484313"/>
            <a:ext cx="6454775" cy="946150"/>
          </a:xfrm>
          <a:prstGeom prst="rect">
            <a:avLst/>
          </a:prstGeom>
          <a:noFill/>
          <a:ln w="9525">
            <a:noFill/>
            <a:miter lim="800000"/>
            <a:headEnd/>
            <a:tailEnd/>
          </a:ln>
        </p:spPr>
        <p:txBody>
          <a:bodyPr>
            <a:spAutoFit/>
          </a:bodyPr>
          <a:lstStyle/>
          <a:p>
            <a:r>
              <a:rPr lang="zh-CN" altLang="en-US" sz="2800">
                <a:solidFill>
                  <a:srgbClr val="000066"/>
                </a:solidFill>
                <a:latin typeface="Verdana" pitchFamily="34" charset="0"/>
                <a:ea typeface="华文新魏"/>
                <a:cs typeface="华文新魏"/>
              </a:rPr>
              <a:t>血液送回血站后还要对血液做７个项目的初、复检</a:t>
            </a:r>
          </a:p>
        </p:txBody>
      </p:sp>
      <p:sp>
        <p:nvSpPr>
          <p:cNvPr id="128009" name="Text Box 9"/>
          <p:cNvSpPr txBox="1">
            <a:spLocks noChangeArrowheads="1"/>
          </p:cNvSpPr>
          <p:nvPr/>
        </p:nvSpPr>
        <p:spPr bwMode="auto">
          <a:xfrm>
            <a:off x="836613" y="2794000"/>
            <a:ext cx="5249862" cy="3081338"/>
          </a:xfrm>
          <a:prstGeom prst="rect">
            <a:avLst/>
          </a:prstGeom>
          <a:solidFill>
            <a:srgbClr val="FFCCCC"/>
          </a:solidFill>
          <a:ln w="9525">
            <a:noFill/>
            <a:miter lim="800000"/>
            <a:headEnd/>
            <a:tailEnd/>
          </a:ln>
          <a:effectLst/>
        </p:spPr>
        <p:txBody>
          <a:bodyPr>
            <a:spAutoFit/>
          </a:bodyPr>
          <a:lstStyle/>
          <a:p>
            <a:pPr>
              <a:defRPr/>
            </a:pPr>
            <a:r>
              <a:rPr lang="zh-CN" altLang="en-US" sz="2800">
                <a:solidFill>
                  <a:srgbClr val="000066"/>
                </a:solidFill>
                <a:effectLst>
                  <a:outerShdw blurRad="38100" dist="38100" dir="2700000" algn="tl">
                    <a:srgbClr val="000000"/>
                  </a:outerShdw>
                </a:effectLst>
                <a:latin typeface="Verdana" pitchFamily="34" charset="0"/>
                <a:ea typeface="华文新魏" pitchFamily="2" charset="-122"/>
              </a:rPr>
              <a:t>１．血型</a:t>
            </a:r>
          </a:p>
          <a:p>
            <a:pPr>
              <a:defRPr/>
            </a:pPr>
            <a:r>
              <a:rPr lang="zh-CN" altLang="en-US" sz="2800">
                <a:solidFill>
                  <a:srgbClr val="000066"/>
                </a:solidFill>
                <a:effectLst>
                  <a:outerShdw blurRad="38100" dist="38100" dir="2700000" algn="tl">
                    <a:srgbClr val="000000"/>
                  </a:outerShdw>
                </a:effectLst>
                <a:latin typeface="Verdana" pitchFamily="34" charset="0"/>
                <a:ea typeface="华文新魏" pitchFamily="2" charset="-122"/>
              </a:rPr>
              <a:t>２．血比重筛选</a:t>
            </a:r>
          </a:p>
          <a:p>
            <a:pPr>
              <a:defRPr/>
            </a:pPr>
            <a:r>
              <a:rPr lang="zh-CN" altLang="en-US" sz="2800">
                <a:solidFill>
                  <a:srgbClr val="000066"/>
                </a:solidFill>
                <a:effectLst>
                  <a:outerShdw blurRad="38100" dist="38100" dir="2700000" algn="tl">
                    <a:srgbClr val="000000"/>
                  </a:outerShdw>
                </a:effectLst>
                <a:latin typeface="Verdana" pitchFamily="34" charset="0"/>
                <a:ea typeface="华文新魏" pitchFamily="2" charset="-122"/>
              </a:rPr>
              <a:t>３．谷丙氨酸转移酶</a:t>
            </a:r>
          </a:p>
          <a:p>
            <a:pPr>
              <a:defRPr/>
            </a:pPr>
            <a:r>
              <a:rPr lang="zh-CN" altLang="en-US" sz="2800">
                <a:solidFill>
                  <a:srgbClr val="000066"/>
                </a:solidFill>
                <a:effectLst>
                  <a:outerShdw blurRad="38100" dist="38100" dir="2700000" algn="tl">
                    <a:srgbClr val="000000"/>
                  </a:outerShdw>
                </a:effectLst>
                <a:latin typeface="Verdana" pitchFamily="34" charset="0"/>
                <a:ea typeface="华文新魏" pitchFamily="2" charset="-122"/>
              </a:rPr>
              <a:t>４．乙性肝炎病毒表面抗原</a:t>
            </a:r>
          </a:p>
          <a:p>
            <a:pPr>
              <a:defRPr/>
            </a:pPr>
            <a:r>
              <a:rPr lang="zh-CN" altLang="en-US" sz="2800">
                <a:solidFill>
                  <a:srgbClr val="000066"/>
                </a:solidFill>
                <a:effectLst>
                  <a:outerShdw blurRad="38100" dist="38100" dir="2700000" algn="tl">
                    <a:srgbClr val="000000"/>
                  </a:outerShdw>
                </a:effectLst>
                <a:latin typeface="Verdana" pitchFamily="34" charset="0"/>
                <a:ea typeface="华文新魏" pitchFamily="2" charset="-122"/>
              </a:rPr>
              <a:t>５．丙性抗体</a:t>
            </a:r>
          </a:p>
          <a:p>
            <a:pPr>
              <a:defRPr/>
            </a:pPr>
            <a:r>
              <a:rPr lang="zh-CN" altLang="en-US" sz="2800">
                <a:solidFill>
                  <a:srgbClr val="000066"/>
                </a:solidFill>
                <a:effectLst>
                  <a:outerShdw blurRad="38100" dist="38100" dir="2700000" algn="tl">
                    <a:srgbClr val="000000"/>
                  </a:outerShdw>
                </a:effectLst>
                <a:latin typeface="Verdana" pitchFamily="34" charset="0"/>
                <a:ea typeface="华文新魏" pitchFamily="2" charset="-122"/>
              </a:rPr>
              <a:t>６．艾滋病病毒抗体</a:t>
            </a:r>
          </a:p>
          <a:p>
            <a:pPr>
              <a:defRPr/>
            </a:pPr>
            <a:r>
              <a:rPr lang="zh-CN" altLang="en-US" sz="2800">
                <a:solidFill>
                  <a:srgbClr val="000066"/>
                </a:solidFill>
                <a:effectLst>
                  <a:outerShdw blurRad="38100" dist="38100" dir="2700000" algn="tl">
                    <a:srgbClr val="000000"/>
                  </a:outerShdw>
                </a:effectLst>
                <a:latin typeface="Verdana" pitchFamily="34" charset="0"/>
                <a:ea typeface="华文新魏" pitchFamily="2" charset="-122"/>
              </a:rPr>
              <a:t>７．梅毒</a:t>
            </a:r>
          </a:p>
        </p:txBody>
      </p:sp>
      <p:pic>
        <p:nvPicPr>
          <p:cNvPr id="34823" name="Picture 10" descr="DSC_0215"/>
          <p:cNvPicPr>
            <a:picLocks noChangeAspect="1" noChangeArrowheads="1"/>
          </p:cNvPicPr>
          <p:nvPr/>
        </p:nvPicPr>
        <p:blipFill>
          <a:blip r:embed="rId4"/>
          <a:srcRect/>
          <a:stretch>
            <a:fillRect/>
          </a:stretch>
        </p:blipFill>
        <p:spPr bwMode="auto">
          <a:xfrm>
            <a:off x="6602413" y="1341438"/>
            <a:ext cx="2541587" cy="1684337"/>
          </a:xfrm>
          <a:prstGeom prst="rect">
            <a:avLst/>
          </a:prstGeom>
          <a:noFill/>
          <a:ln w="9525">
            <a:noFill/>
            <a:miter lim="800000"/>
            <a:headEnd/>
            <a:tailEnd/>
          </a:ln>
        </p:spPr>
      </p:pic>
      <p:pic>
        <p:nvPicPr>
          <p:cNvPr id="34824" name="Picture 11" descr="DSC_0189"/>
          <p:cNvPicPr>
            <a:picLocks noChangeAspect="1" noChangeArrowheads="1"/>
          </p:cNvPicPr>
          <p:nvPr/>
        </p:nvPicPr>
        <p:blipFill>
          <a:blip r:embed="rId5"/>
          <a:srcRect/>
          <a:stretch>
            <a:fillRect/>
          </a:stretch>
        </p:blipFill>
        <p:spPr bwMode="auto">
          <a:xfrm>
            <a:off x="6586538" y="3284538"/>
            <a:ext cx="2557462" cy="1695450"/>
          </a:xfrm>
          <a:prstGeom prst="rect">
            <a:avLst/>
          </a:prstGeom>
          <a:noFill/>
          <a:ln w="9525">
            <a:noFill/>
            <a:miter lim="800000"/>
            <a:headEnd/>
            <a:tailEnd/>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31" presetClass="entr" presetSubtype="0" fill="hold" grpId="0" nodeType="afterEffect" nodePh="1">
                                  <p:stCondLst>
                                    <p:cond delay="0"/>
                                  </p:stCondLst>
                                  <p:endCondLst>
                                    <p:cond evt="begin" delay="0">
                                      <p:tn val="9"/>
                                    </p:cond>
                                  </p:endCondLst>
                                  <p:iterate type="lt">
                                    <p:tmPct val="5000"/>
                                  </p:iterate>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 calcmode="lin" valueType="num">
                                      <p:cBhvr>
                                        <p:cTn id="13" dur="500" fill="hold"/>
                                        <p:tgtEl>
                                          <p:spTgt spid="32"/>
                                        </p:tgtEl>
                                        <p:attrNameLst>
                                          <p:attrName>style.rotation</p:attrName>
                                        </p:attrNameLst>
                                      </p:cBhvr>
                                      <p:tavLst>
                                        <p:tav tm="0">
                                          <p:val>
                                            <p:fltVal val="90"/>
                                          </p:val>
                                        </p:tav>
                                        <p:tav tm="100000">
                                          <p:val>
                                            <p:fltVal val="0"/>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50825" y="381000"/>
            <a:ext cx="3841750" cy="579438"/>
          </a:xfrm>
          <a:prstGeom prst="rect">
            <a:avLst/>
          </a:prstGeom>
          <a:noFill/>
          <a:ln w="9525">
            <a:noFill/>
            <a:miter lim="800000"/>
            <a:headEnd/>
            <a:tailEnd/>
          </a:ln>
        </p:spPr>
        <p:txBody>
          <a:bodyPr wrap="none">
            <a:spAutoFit/>
          </a:bodyPr>
          <a:lstStyle/>
          <a:p>
            <a:r>
              <a:rPr lang="zh-CN" altLang="en-US" sz="3200">
                <a:solidFill>
                  <a:srgbClr val="FF3300"/>
                </a:solidFill>
                <a:ea typeface="方正楷体简体"/>
                <a:cs typeface="方正楷体简体"/>
              </a:rPr>
              <a:t>以下人群不能献血：</a:t>
            </a:r>
          </a:p>
        </p:txBody>
      </p:sp>
      <p:pic>
        <p:nvPicPr>
          <p:cNvPr id="2" name="图片 1"/>
          <p:cNvPicPr>
            <a:picLocks noChangeAspect="1"/>
          </p:cNvPicPr>
          <p:nvPr/>
        </p:nvPicPr>
        <p:blipFill>
          <a:blip r:embed="rId3"/>
          <a:srcRect l="15564" r="25468" b="917"/>
          <a:stretch>
            <a:fillRect/>
          </a:stretch>
        </p:blipFill>
        <p:spPr bwMode="auto">
          <a:xfrm>
            <a:off x="0" y="2492375"/>
            <a:ext cx="2124075" cy="4365625"/>
          </a:xfrm>
          <a:prstGeom prst="rect">
            <a:avLst/>
          </a:prstGeom>
          <a:noFill/>
          <a:ln w="9525">
            <a:noFill/>
            <a:miter lim="800000"/>
            <a:headEnd/>
            <a:tailEnd/>
          </a:ln>
        </p:spPr>
      </p:pic>
      <p:sp>
        <p:nvSpPr>
          <p:cNvPr id="29711" name="Rectangle 15"/>
          <p:cNvSpPr>
            <a:spLocks noChangeArrowheads="1"/>
          </p:cNvSpPr>
          <p:nvPr/>
        </p:nvSpPr>
        <p:spPr bwMode="auto">
          <a:xfrm>
            <a:off x="2209800" y="4038600"/>
            <a:ext cx="6659563" cy="579438"/>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defRPr/>
            </a:pPr>
            <a:r>
              <a:rPr lang="zh-CN" altLang="en-US" sz="3200">
                <a:solidFill>
                  <a:srgbClr val="CC3300"/>
                </a:solidFill>
              </a:rPr>
              <a:t>      </a:t>
            </a:r>
            <a:endParaRPr lang="zh-CN" altLang="en-US" sz="2400">
              <a:latin typeface="楷体" pitchFamily="49" charset="-122"/>
              <a:ea typeface="楷体" pitchFamily="49" charset="-122"/>
            </a:endParaRPr>
          </a:p>
        </p:txBody>
      </p:sp>
      <p:sp>
        <p:nvSpPr>
          <p:cNvPr id="36868" name="Text Box 17"/>
          <p:cNvSpPr txBox="1">
            <a:spLocks noChangeArrowheads="1"/>
          </p:cNvSpPr>
          <p:nvPr/>
        </p:nvSpPr>
        <p:spPr bwMode="auto">
          <a:xfrm>
            <a:off x="2700338" y="1725613"/>
            <a:ext cx="5467350" cy="579437"/>
          </a:xfrm>
          <a:prstGeom prst="rect">
            <a:avLst/>
          </a:prstGeom>
          <a:solidFill>
            <a:srgbClr val="CC99FF"/>
          </a:solidFill>
          <a:ln w="9525">
            <a:noFill/>
            <a:miter lim="800000"/>
            <a:headEnd/>
            <a:tailEnd/>
          </a:ln>
        </p:spPr>
        <p:txBody>
          <a:bodyPr wrap="none">
            <a:spAutoFit/>
          </a:bodyPr>
          <a:lstStyle/>
          <a:p>
            <a:r>
              <a:rPr lang="zh-CN" altLang="en-US" sz="3200">
                <a:solidFill>
                  <a:srgbClr val="000066"/>
                </a:solidFill>
                <a:latin typeface="Verdana" pitchFamily="34" charset="0"/>
                <a:ea typeface="华文新魏"/>
                <a:cs typeface="华文新魏"/>
              </a:rPr>
              <a:t>患有传染病或携带传染病原体</a:t>
            </a:r>
          </a:p>
        </p:txBody>
      </p:sp>
      <p:sp>
        <p:nvSpPr>
          <p:cNvPr id="36869" name="Text Box 18"/>
          <p:cNvSpPr txBox="1">
            <a:spLocks noChangeArrowheads="1"/>
          </p:cNvSpPr>
          <p:nvPr/>
        </p:nvSpPr>
        <p:spPr bwMode="auto">
          <a:xfrm>
            <a:off x="2819400" y="2590800"/>
            <a:ext cx="5213350" cy="2051050"/>
          </a:xfrm>
          <a:prstGeom prst="rect">
            <a:avLst/>
          </a:prstGeom>
          <a:solidFill>
            <a:srgbClr val="99CCFF"/>
          </a:solidFill>
          <a:ln w="9525">
            <a:solidFill>
              <a:srgbClr val="FFFFCC"/>
            </a:solidFill>
            <a:miter lim="800000"/>
            <a:headEnd/>
            <a:tailEnd/>
          </a:ln>
        </p:spPr>
        <p:txBody>
          <a:bodyPr>
            <a:spAutoFit/>
          </a:bodyPr>
          <a:lstStyle/>
          <a:p>
            <a:r>
              <a:rPr lang="zh-CN" altLang="en-US" sz="3200">
                <a:solidFill>
                  <a:srgbClr val="000066"/>
                </a:solidFill>
                <a:latin typeface="Verdana" pitchFamily="34" charset="0"/>
                <a:ea typeface="华文新魏"/>
                <a:cs typeface="华文新魏"/>
              </a:rPr>
              <a:t>患有不宜献血的疾病（例：美尼尔氏综合症，各种结核病、心血管疾病、呼吸系统疾病</a:t>
            </a:r>
            <a:r>
              <a:rPr lang="en-US" altLang="zh-CN" sz="3200">
                <a:solidFill>
                  <a:srgbClr val="000066"/>
                </a:solidFill>
                <a:ea typeface="华文新魏"/>
                <a:cs typeface="华文新魏"/>
              </a:rPr>
              <a:t>……</a:t>
            </a:r>
            <a:r>
              <a:rPr lang="zh-CN" altLang="en-US" sz="3200">
                <a:solidFill>
                  <a:srgbClr val="000066"/>
                </a:solidFill>
                <a:latin typeface="Verdana" pitchFamily="34" charset="0"/>
                <a:ea typeface="华文新魏"/>
                <a:cs typeface="华文新魏"/>
              </a:rPr>
              <a:t>）</a:t>
            </a:r>
          </a:p>
        </p:txBody>
      </p:sp>
      <p:sp>
        <p:nvSpPr>
          <p:cNvPr id="36870" name="Text Box 19"/>
          <p:cNvSpPr txBox="1">
            <a:spLocks noChangeArrowheads="1"/>
          </p:cNvSpPr>
          <p:nvPr/>
        </p:nvSpPr>
        <p:spPr bwMode="auto">
          <a:xfrm>
            <a:off x="2916238" y="4941888"/>
            <a:ext cx="5162550" cy="1554162"/>
          </a:xfrm>
          <a:prstGeom prst="rect">
            <a:avLst/>
          </a:prstGeom>
          <a:solidFill>
            <a:srgbClr val="FF9900"/>
          </a:solidFill>
          <a:ln w="9525">
            <a:noFill/>
            <a:miter lim="800000"/>
            <a:headEnd/>
            <a:tailEnd/>
          </a:ln>
        </p:spPr>
        <p:txBody>
          <a:bodyPr>
            <a:spAutoFit/>
          </a:bodyPr>
          <a:lstStyle/>
          <a:p>
            <a:r>
              <a:rPr lang="zh-CN" altLang="en-US" sz="3200">
                <a:solidFill>
                  <a:srgbClr val="000066"/>
                </a:solidFill>
                <a:latin typeface="Verdana" pitchFamily="34" charset="0"/>
                <a:ea typeface="华文新魏"/>
                <a:cs typeface="华文新魏"/>
              </a:rPr>
              <a:t>易感染艾滋病病毒的高危人群（吸毒者、同性恋者、多个性伴侣者）</a:t>
            </a:r>
          </a:p>
        </p:txBody>
      </p:sp>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28600" y="381000"/>
            <a:ext cx="5422900" cy="1066800"/>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5</a:t>
            </a:r>
            <a:r>
              <a:rPr lang="zh-CN" altLang="en-US" sz="3200" b="1">
                <a:solidFill>
                  <a:srgbClr val="FF3300"/>
                </a:solidFill>
                <a:latin typeface="方正楷体简体"/>
                <a:ea typeface="方正楷体简体"/>
                <a:cs typeface="方正楷体简体"/>
              </a:rPr>
              <a:t>、献血前后有什么注意事项</a:t>
            </a:r>
            <a:r>
              <a:rPr lang="en-US" altLang="zh-CN" sz="3200" b="1">
                <a:solidFill>
                  <a:srgbClr val="FF3300"/>
                </a:solidFill>
                <a:latin typeface="方正楷体简体"/>
                <a:ea typeface="方正楷体简体"/>
                <a:cs typeface="方正楷体简体"/>
              </a:rPr>
              <a:t>?</a:t>
            </a:r>
            <a:endParaRPr lang="en-US" altLang="zh-CN" sz="3200" i="1">
              <a:solidFill>
                <a:srgbClr val="FF3300"/>
              </a:solidFill>
              <a:latin typeface="方正楷体简体"/>
              <a:ea typeface="方正楷体简体"/>
              <a:cs typeface="方正楷体简体"/>
            </a:endParaRPr>
          </a:p>
          <a:p>
            <a:endParaRPr lang="zh-CN" altLang="en-US" sz="3200">
              <a:solidFill>
                <a:srgbClr val="FFFF00"/>
              </a:solidFill>
              <a:latin typeface="方正楷体简体"/>
              <a:ea typeface="方正楷体简体"/>
              <a:cs typeface="方正楷体简体"/>
            </a:endParaRPr>
          </a:p>
        </p:txBody>
      </p:sp>
      <p:sp>
        <p:nvSpPr>
          <p:cNvPr id="29711" name="Rectangle 15"/>
          <p:cNvSpPr>
            <a:spLocks noChangeArrowheads="1"/>
          </p:cNvSpPr>
          <p:nvPr/>
        </p:nvSpPr>
        <p:spPr bwMode="auto">
          <a:xfrm>
            <a:off x="2195513" y="4005263"/>
            <a:ext cx="6659562" cy="579437"/>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defRPr/>
            </a:pPr>
            <a:r>
              <a:rPr lang="zh-CN" altLang="en-US" sz="3200">
                <a:solidFill>
                  <a:srgbClr val="CC3300"/>
                </a:solidFill>
              </a:rPr>
              <a:t>      </a:t>
            </a:r>
            <a:endParaRPr lang="zh-CN" altLang="en-US" sz="2400">
              <a:latin typeface="楷体" pitchFamily="49" charset="-122"/>
              <a:ea typeface="楷体" pitchFamily="49" charset="-122"/>
            </a:endParaRPr>
          </a:p>
        </p:txBody>
      </p:sp>
      <p:sp>
        <p:nvSpPr>
          <p:cNvPr id="38915" name="AutoShape 17"/>
          <p:cNvSpPr>
            <a:spLocks noChangeArrowheads="1"/>
          </p:cNvSpPr>
          <p:nvPr/>
        </p:nvSpPr>
        <p:spPr bwMode="auto">
          <a:xfrm>
            <a:off x="1619250" y="1700213"/>
            <a:ext cx="1366838" cy="504825"/>
          </a:xfrm>
          <a:prstGeom prst="plaque">
            <a:avLst>
              <a:gd name="adj" fmla="val 16667"/>
            </a:avLst>
          </a:prstGeom>
          <a:solidFill>
            <a:srgbClr val="CC00CC"/>
          </a:solidFill>
          <a:ln w="9525">
            <a:solidFill>
              <a:schemeClr val="accent1"/>
            </a:solidFill>
            <a:miter lim="800000"/>
            <a:headEnd/>
            <a:tailEnd/>
          </a:ln>
        </p:spPr>
        <p:txBody>
          <a:bodyPr wrap="none" anchor="ctr"/>
          <a:lstStyle/>
          <a:p>
            <a:pPr algn="ctr"/>
            <a:r>
              <a:rPr lang="zh-CN" altLang="en-US" sz="2800">
                <a:solidFill>
                  <a:srgbClr val="000066"/>
                </a:solidFill>
                <a:latin typeface="Verdana" pitchFamily="34" charset="0"/>
                <a:ea typeface="华文新魏"/>
                <a:cs typeface="华文新魏"/>
              </a:rPr>
              <a:t>献血前</a:t>
            </a:r>
          </a:p>
        </p:txBody>
      </p:sp>
      <p:sp>
        <p:nvSpPr>
          <p:cNvPr id="38916" name="Rectangle 18"/>
          <p:cNvSpPr>
            <a:spLocks noChangeArrowheads="1"/>
          </p:cNvSpPr>
          <p:nvPr/>
        </p:nvSpPr>
        <p:spPr bwMode="auto">
          <a:xfrm>
            <a:off x="479425" y="2681288"/>
            <a:ext cx="6276975" cy="503237"/>
          </a:xfrm>
          <a:prstGeom prst="rect">
            <a:avLst/>
          </a:prstGeom>
          <a:solidFill>
            <a:srgbClr val="FF3300"/>
          </a:solidFill>
          <a:ln w="9525">
            <a:solidFill>
              <a:schemeClr val="tx1"/>
            </a:solidFill>
            <a:miter lim="800000"/>
            <a:headEnd/>
            <a:tailEnd/>
          </a:ln>
        </p:spPr>
        <p:txBody>
          <a:bodyPr wrap="none" anchor="ctr"/>
          <a:lstStyle/>
          <a:p>
            <a:pPr algn="ctr"/>
            <a:r>
              <a:rPr lang="zh-CN" altLang="en-US" sz="2800">
                <a:solidFill>
                  <a:schemeClr val="bg1"/>
                </a:solidFill>
                <a:latin typeface="Verdana" pitchFamily="34" charset="0"/>
                <a:ea typeface="华文新魏"/>
                <a:cs typeface="华文新魏"/>
              </a:rPr>
              <a:t>了解无偿献血知识，消除紧张心理！</a:t>
            </a:r>
          </a:p>
        </p:txBody>
      </p:sp>
      <p:sp>
        <p:nvSpPr>
          <p:cNvPr id="38917" name="WordArt 19"/>
          <p:cNvSpPr>
            <a:spLocks noChangeArrowheads="1" noChangeShapeType="1" noTextEdit="1"/>
          </p:cNvSpPr>
          <p:nvPr/>
        </p:nvSpPr>
        <p:spPr bwMode="auto">
          <a:xfrm rot="600000">
            <a:off x="900113" y="3789363"/>
            <a:ext cx="228600" cy="457200"/>
          </a:xfrm>
          <a:prstGeom prst="rect">
            <a:avLst/>
          </a:prstGeom>
        </p:spPr>
        <p:txBody>
          <a:bodyPr wrap="none" fromWordArt="1">
            <a:prstTxWarp prst="textPlain">
              <a:avLst>
                <a:gd name="adj" fmla="val 50000"/>
              </a:avLst>
            </a:prstTxWarp>
          </a:bodyPr>
          <a:lstStyle/>
          <a:p>
            <a:pPr algn="ctr"/>
            <a:r>
              <a:rPr lang="zh-CN" altLang="en-US" kern="10">
                <a:ln w="9525">
                  <a:noFill/>
                  <a:round/>
                  <a:headEnd/>
                  <a:tailEnd/>
                </a:ln>
                <a:solidFill>
                  <a:srgbClr val="FF3300"/>
                </a:solidFill>
                <a:effectLst>
                  <a:outerShdw dist="35921" dir="2700000" algn="ctr" rotWithShape="0">
                    <a:srgbClr val="C0C0C0">
                      <a:alpha val="79999"/>
                    </a:srgbClr>
                  </a:outerShdw>
                </a:effectLst>
                <a:latin typeface="宋体"/>
                <a:ea typeface="宋体"/>
              </a:rPr>
              <a:t>！</a:t>
            </a:r>
          </a:p>
        </p:txBody>
      </p:sp>
      <p:sp>
        <p:nvSpPr>
          <p:cNvPr id="38918" name="Rectangle 20"/>
          <p:cNvSpPr>
            <a:spLocks noChangeArrowheads="1"/>
          </p:cNvSpPr>
          <p:nvPr/>
        </p:nvSpPr>
        <p:spPr bwMode="auto">
          <a:xfrm>
            <a:off x="1600200" y="3733800"/>
            <a:ext cx="488950" cy="457200"/>
          </a:xfrm>
          <a:prstGeom prst="rect">
            <a:avLst/>
          </a:prstGeom>
          <a:noFill/>
          <a:ln w="9525">
            <a:noFill/>
            <a:miter lim="800000"/>
            <a:headEnd/>
            <a:tailEnd/>
          </a:ln>
        </p:spPr>
        <p:txBody>
          <a:bodyPr>
            <a:spAutoFit/>
          </a:bodyPr>
          <a:lstStyle/>
          <a:p>
            <a:r>
              <a:rPr lang="zh-CN" altLang="en-US" sz="2400">
                <a:solidFill>
                  <a:srgbClr val="000066"/>
                </a:solidFill>
                <a:latin typeface="Verdana" pitchFamily="34" charset="0"/>
                <a:ea typeface="华文彩云"/>
                <a:cs typeface="华文彩云"/>
              </a:rPr>
              <a:t>①</a:t>
            </a:r>
          </a:p>
        </p:txBody>
      </p:sp>
      <p:sp>
        <p:nvSpPr>
          <p:cNvPr id="38919" name="Text Box 21"/>
          <p:cNvSpPr txBox="1">
            <a:spLocks noChangeArrowheads="1"/>
          </p:cNvSpPr>
          <p:nvPr/>
        </p:nvSpPr>
        <p:spPr bwMode="auto">
          <a:xfrm>
            <a:off x="2209800" y="3657600"/>
            <a:ext cx="1606550" cy="519113"/>
          </a:xfrm>
          <a:prstGeom prst="rect">
            <a:avLst/>
          </a:prstGeom>
          <a:noFill/>
          <a:ln w="9525">
            <a:noFill/>
            <a:miter lim="800000"/>
            <a:headEnd/>
            <a:tailEnd/>
          </a:ln>
        </p:spPr>
        <p:txBody>
          <a:bodyPr wrap="none">
            <a:spAutoFit/>
          </a:bodyPr>
          <a:lstStyle/>
          <a:p>
            <a:r>
              <a:rPr lang="zh-CN" altLang="en-US" sz="2800">
                <a:solidFill>
                  <a:srgbClr val="000066"/>
                </a:solidFill>
                <a:latin typeface="Verdana" pitchFamily="34" charset="0"/>
                <a:ea typeface="华文新魏"/>
                <a:cs typeface="华文新魏"/>
              </a:rPr>
              <a:t>不能服药</a:t>
            </a:r>
          </a:p>
        </p:txBody>
      </p:sp>
      <p:sp>
        <p:nvSpPr>
          <p:cNvPr id="38920" name="Rectangle 22"/>
          <p:cNvSpPr>
            <a:spLocks noChangeArrowheads="1"/>
          </p:cNvSpPr>
          <p:nvPr/>
        </p:nvSpPr>
        <p:spPr bwMode="auto">
          <a:xfrm>
            <a:off x="1600200" y="4572000"/>
            <a:ext cx="457200" cy="457200"/>
          </a:xfrm>
          <a:prstGeom prst="rect">
            <a:avLst/>
          </a:prstGeom>
          <a:noFill/>
          <a:ln w="9525">
            <a:noFill/>
            <a:miter lim="800000"/>
            <a:headEnd/>
            <a:tailEnd/>
          </a:ln>
        </p:spPr>
        <p:txBody>
          <a:bodyPr>
            <a:spAutoFit/>
          </a:bodyPr>
          <a:lstStyle/>
          <a:p>
            <a:r>
              <a:rPr lang="zh-CN" altLang="en-US" sz="2400">
                <a:solidFill>
                  <a:srgbClr val="000066"/>
                </a:solidFill>
                <a:latin typeface="Verdana" pitchFamily="34" charset="0"/>
                <a:ea typeface="华文彩云"/>
                <a:cs typeface="华文彩云"/>
              </a:rPr>
              <a:t>②</a:t>
            </a:r>
          </a:p>
        </p:txBody>
      </p:sp>
      <p:sp>
        <p:nvSpPr>
          <p:cNvPr id="38921" name="Text Box 23"/>
          <p:cNvSpPr txBox="1">
            <a:spLocks noChangeArrowheads="1"/>
          </p:cNvSpPr>
          <p:nvPr/>
        </p:nvSpPr>
        <p:spPr bwMode="auto">
          <a:xfrm>
            <a:off x="2057400" y="4495800"/>
            <a:ext cx="4921250" cy="1679575"/>
          </a:xfrm>
          <a:prstGeom prst="rect">
            <a:avLst/>
          </a:prstGeom>
          <a:noFill/>
          <a:ln w="9525">
            <a:noFill/>
            <a:miter lim="800000"/>
            <a:headEnd/>
            <a:tailEnd/>
          </a:ln>
        </p:spPr>
        <p:txBody>
          <a:bodyPr>
            <a:spAutoFit/>
          </a:bodyPr>
          <a:lstStyle/>
          <a:p>
            <a:r>
              <a:rPr lang="zh-CN" altLang="en-US" sz="2600">
                <a:solidFill>
                  <a:srgbClr val="000066"/>
                </a:solidFill>
                <a:latin typeface="Verdana" pitchFamily="34" charset="0"/>
                <a:ea typeface="华文新魏"/>
                <a:cs typeface="华文新魏"/>
              </a:rPr>
              <a:t>为防止脂肪血</a:t>
            </a:r>
            <a:r>
              <a:rPr lang="en-US" altLang="zh-CN" sz="2600">
                <a:solidFill>
                  <a:srgbClr val="000066"/>
                </a:solidFill>
                <a:latin typeface="Verdana" pitchFamily="34" charset="0"/>
                <a:ea typeface="华文新魏"/>
                <a:cs typeface="华文新魏"/>
              </a:rPr>
              <a:t>,</a:t>
            </a:r>
            <a:r>
              <a:rPr kumimoji="1" lang="zh-CN" altLang="en-US" sz="2600">
                <a:solidFill>
                  <a:srgbClr val="000066"/>
                </a:solidFill>
                <a:ea typeface="华文新魏"/>
                <a:cs typeface="华文新魏"/>
              </a:rPr>
              <a:t>要求在献血前忌食高脂肪食物，如：肉类、蛋类、豆浆、花生和瓜子等食物。不要空腹献血。</a:t>
            </a:r>
          </a:p>
        </p:txBody>
      </p:sp>
      <p:pic>
        <p:nvPicPr>
          <p:cNvPr id="38922" name="Picture 24" descr="xianxxz1"/>
          <p:cNvPicPr>
            <a:picLocks noChangeAspect="1" noChangeArrowheads="1"/>
          </p:cNvPicPr>
          <p:nvPr/>
        </p:nvPicPr>
        <p:blipFill>
          <a:blip r:embed="rId3"/>
          <a:srcRect l="52719" t="47685" r="7907" b="27454"/>
          <a:stretch>
            <a:fillRect/>
          </a:stretch>
        </p:blipFill>
        <p:spPr bwMode="auto">
          <a:xfrm>
            <a:off x="7235825" y="1484313"/>
            <a:ext cx="1662113" cy="1974850"/>
          </a:xfrm>
          <a:prstGeom prst="rect">
            <a:avLst/>
          </a:prstGeom>
          <a:noFill/>
          <a:ln w="9525">
            <a:noFill/>
            <a:miter lim="800000"/>
            <a:headEnd/>
            <a:tailEnd/>
          </a:ln>
        </p:spPr>
      </p:pic>
      <p:pic>
        <p:nvPicPr>
          <p:cNvPr id="38923" name="Picture 25" descr="xianxxz1"/>
          <p:cNvPicPr>
            <a:picLocks noChangeAspect="1" noChangeArrowheads="1"/>
          </p:cNvPicPr>
          <p:nvPr/>
        </p:nvPicPr>
        <p:blipFill>
          <a:blip r:embed="rId3"/>
          <a:srcRect l="54036" t="21980" r="9061" b="56052"/>
          <a:stretch>
            <a:fillRect/>
          </a:stretch>
        </p:blipFill>
        <p:spPr bwMode="auto">
          <a:xfrm>
            <a:off x="7235825" y="4149725"/>
            <a:ext cx="1619250" cy="2012950"/>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457200" y="304800"/>
            <a:ext cx="5422900" cy="1066800"/>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5</a:t>
            </a:r>
            <a:r>
              <a:rPr lang="zh-CN" altLang="en-US" sz="3200" b="1">
                <a:solidFill>
                  <a:srgbClr val="FF3300"/>
                </a:solidFill>
                <a:latin typeface="方正楷体简体"/>
                <a:ea typeface="方正楷体简体"/>
                <a:cs typeface="方正楷体简体"/>
              </a:rPr>
              <a:t>、献血前后有什么注意事项</a:t>
            </a:r>
            <a:r>
              <a:rPr lang="en-US" altLang="zh-CN" sz="3200" b="1">
                <a:solidFill>
                  <a:srgbClr val="FF3300"/>
                </a:solidFill>
                <a:latin typeface="方正楷体简体"/>
                <a:ea typeface="方正楷体简体"/>
                <a:cs typeface="方正楷体简体"/>
              </a:rPr>
              <a:t>?</a:t>
            </a:r>
            <a:endParaRPr lang="en-US" altLang="zh-CN" sz="3200" i="1">
              <a:solidFill>
                <a:srgbClr val="FF3300"/>
              </a:solidFill>
              <a:latin typeface="方正楷体简体"/>
              <a:ea typeface="方正楷体简体"/>
              <a:cs typeface="方正楷体简体"/>
            </a:endParaRPr>
          </a:p>
          <a:p>
            <a:endParaRPr lang="zh-CN" altLang="en-US" sz="3200">
              <a:solidFill>
                <a:srgbClr val="FFFF00"/>
              </a:solidFill>
              <a:latin typeface="方正楷体简体"/>
              <a:ea typeface="方正楷体简体"/>
              <a:cs typeface="方正楷体简体"/>
            </a:endParaRPr>
          </a:p>
        </p:txBody>
      </p:sp>
      <p:sp>
        <p:nvSpPr>
          <p:cNvPr id="29711" name="Rectangle 15"/>
          <p:cNvSpPr>
            <a:spLocks noChangeArrowheads="1"/>
          </p:cNvSpPr>
          <p:nvPr/>
        </p:nvSpPr>
        <p:spPr bwMode="auto">
          <a:xfrm>
            <a:off x="2195513" y="4005263"/>
            <a:ext cx="6659562" cy="579437"/>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defRPr/>
            </a:pPr>
            <a:r>
              <a:rPr lang="zh-CN" altLang="en-US" sz="3200">
                <a:solidFill>
                  <a:srgbClr val="CC3300"/>
                </a:solidFill>
              </a:rPr>
              <a:t>      </a:t>
            </a:r>
            <a:endParaRPr lang="zh-CN" altLang="en-US" sz="2400">
              <a:latin typeface="楷体" pitchFamily="49" charset="-122"/>
              <a:ea typeface="楷体" pitchFamily="49" charset="-122"/>
            </a:endParaRPr>
          </a:p>
        </p:txBody>
      </p:sp>
      <p:sp>
        <p:nvSpPr>
          <p:cNvPr id="40963" name="WordArt 17"/>
          <p:cNvSpPr>
            <a:spLocks noChangeArrowheads="1" noChangeShapeType="1" noTextEdit="1"/>
          </p:cNvSpPr>
          <p:nvPr/>
        </p:nvSpPr>
        <p:spPr bwMode="auto">
          <a:xfrm rot="600000">
            <a:off x="539750" y="1412875"/>
            <a:ext cx="228600" cy="457200"/>
          </a:xfrm>
          <a:prstGeom prst="rect">
            <a:avLst/>
          </a:prstGeom>
        </p:spPr>
        <p:txBody>
          <a:bodyPr wrap="none" fromWordArt="1">
            <a:prstTxWarp prst="textPlain">
              <a:avLst>
                <a:gd name="adj" fmla="val 50000"/>
              </a:avLst>
            </a:prstTxWarp>
          </a:bodyPr>
          <a:lstStyle/>
          <a:p>
            <a:pPr algn="ctr"/>
            <a:r>
              <a:rPr lang="zh-CN" altLang="en-US" kern="10">
                <a:ln w="9525">
                  <a:noFill/>
                  <a:round/>
                  <a:headEnd/>
                  <a:tailEnd/>
                </a:ln>
                <a:solidFill>
                  <a:srgbClr val="FF3300"/>
                </a:solidFill>
                <a:effectLst>
                  <a:outerShdw dist="35921" dir="2700000" algn="ctr" rotWithShape="0">
                    <a:srgbClr val="C0C0C0">
                      <a:alpha val="79999"/>
                    </a:srgbClr>
                  </a:outerShdw>
                </a:effectLst>
                <a:latin typeface="宋体"/>
                <a:ea typeface="宋体"/>
              </a:rPr>
              <a:t>！</a:t>
            </a:r>
          </a:p>
        </p:txBody>
      </p:sp>
      <p:sp>
        <p:nvSpPr>
          <p:cNvPr id="40964" name="Rectangle 18"/>
          <p:cNvSpPr>
            <a:spLocks noChangeArrowheads="1"/>
          </p:cNvSpPr>
          <p:nvPr/>
        </p:nvSpPr>
        <p:spPr bwMode="auto">
          <a:xfrm>
            <a:off x="1371600" y="1295400"/>
            <a:ext cx="488950" cy="457200"/>
          </a:xfrm>
          <a:prstGeom prst="rect">
            <a:avLst/>
          </a:prstGeom>
          <a:noFill/>
          <a:ln w="9525">
            <a:noFill/>
            <a:miter lim="800000"/>
            <a:headEnd/>
            <a:tailEnd/>
          </a:ln>
        </p:spPr>
        <p:txBody>
          <a:bodyPr wrap="none">
            <a:spAutoFit/>
          </a:bodyPr>
          <a:lstStyle/>
          <a:p>
            <a:r>
              <a:rPr lang="zh-CN" altLang="en-US" sz="2400">
                <a:solidFill>
                  <a:srgbClr val="000066"/>
                </a:solidFill>
                <a:latin typeface="Verdana" pitchFamily="34" charset="0"/>
                <a:ea typeface="华文彩云"/>
                <a:cs typeface="华文彩云"/>
              </a:rPr>
              <a:t>③</a:t>
            </a:r>
          </a:p>
        </p:txBody>
      </p:sp>
      <p:sp>
        <p:nvSpPr>
          <p:cNvPr id="40965" name="Text Box 19"/>
          <p:cNvSpPr txBox="1">
            <a:spLocks noChangeArrowheads="1"/>
          </p:cNvSpPr>
          <p:nvPr/>
        </p:nvSpPr>
        <p:spPr bwMode="auto">
          <a:xfrm>
            <a:off x="1981200" y="1371600"/>
            <a:ext cx="4451350" cy="519113"/>
          </a:xfrm>
          <a:prstGeom prst="rect">
            <a:avLst/>
          </a:prstGeom>
          <a:noFill/>
          <a:ln w="9525">
            <a:noFill/>
            <a:miter lim="800000"/>
            <a:headEnd/>
            <a:tailEnd/>
          </a:ln>
        </p:spPr>
        <p:txBody>
          <a:bodyPr wrap="none">
            <a:spAutoFit/>
          </a:bodyPr>
          <a:lstStyle/>
          <a:p>
            <a:r>
              <a:rPr lang="zh-CN" altLang="en-US" sz="2800">
                <a:solidFill>
                  <a:srgbClr val="000066"/>
                </a:solidFill>
                <a:latin typeface="Verdana" pitchFamily="34" charset="0"/>
                <a:ea typeface="华文新魏"/>
                <a:cs typeface="华文新魏"/>
              </a:rPr>
              <a:t>少饮酒，尤其是不饮烈性酒</a:t>
            </a:r>
          </a:p>
        </p:txBody>
      </p:sp>
      <p:pic>
        <p:nvPicPr>
          <p:cNvPr id="40966" name="Picture 20"/>
          <p:cNvPicPr>
            <a:picLocks noChangeAspect="1" noChangeArrowheads="1"/>
          </p:cNvPicPr>
          <p:nvPr/>
        </p:nvPicPr>
        <p:blipFill>
          <a:blip r:embed="rId2"/>
          <a:srcRect/>
          <a:stretch>
            <a:fillRect/>
          </a:stretch>
        </p:blipFill>
        <p:spPr bwMode="auto">
          <a:xfrm>
            <a:off x="4038600" y="1981200"/>
            <a:ext cx="1466850" cy="1304925"/>
          </a:xfrm>
          <a:prstGeom prst="rect">
            <a:avLst/>
          </a:prstGeom>
          <a:noFill/>
          <a:ln w="9525">
            <a:noFill/>
            <a:miter lim="800000"/>
            <a:headEnd/>
            <a:tailEnd/>
          </a:ln>
        </p:spPr>
      </p:pic>
      <p:sp>
        <p:nvSpPr>
          <p:cNvPr id="40967" name="Rectangle 21"/>
          <p:cNvSpPr>
            <a:spLocks noChangeArrowheads="1"/>
          </p:cNvSpPr>
          <p:nvPr/>
        </p:nvSpPr>
        <p:spPr bwMode="auto">
          <a:xfrm>
            <a:off x="1447800" y="3581400"/>
            <a:ext cx="609600" cy="457200"/>
          </a:xfrm>
          <a:prstGeom prst="rect">
            <a:avLst/>
          </a:prstGeom>
          <a:noFill/>
          <a:ln w="9525">
            <a:noFill/>
            <a:miter lim="800000"/>
            <a:headEnd/>
            <a:tailEnd/>
          </a:ln>
        </p:spPr>
        <p:txBody>
          <a:bodyPr>
            <a:spAutoFit/>
          </a:bodyPr>
          <a:lstStyle/>
          <a:p>
            <a:r>
              <a:rPr lang="zh-CN" altLang="en-US" sz="2400">
                <a:solidFill>
                  <a:srgbClr val="000066"/>
                </a:solidFill>
                <a:latin typeface="Verdana" pitchFamily="34" charset="0"/>
                <a:ea typeface="华文彩云"/>
                <a:cs typeface="华文彩云"/>
              </a:rPr>
              <a:t>④</a:t>
            </a:r>
          </a:p>
        </p:txBody>
      </p:sp>
      <p:sp>
        <p:nvSpPr>
          <p:cNvPr id="40968" name="Text Box 22"/>
          <p:cNvSpPr txBox="1">
            <a:spLocks noChangeArrowheads="1"/>
          </p:cNvSpPr>
          <p:nvPr/>
        </p:nvSpPr>
        <p:spPr bwMode="auto">
          <a:xfrm>
            <a:off x="2195513" y="3573463"/>
            <a:ext cx="5162550" cy="519112"/>
          </a:xfrm>
          <a:prstGeom prst="rect">
            <a:avLst/>
          </a:prstGeom>
          <a:noFill/>
          <a:ln w="9525">
            <a:noFill/>
            <a:miter lim="800000"/>
            <a:headEnd/>
            <a:tailEnd/>
          </a:ln>
        </p:spPr>
        <p:txBody>
          <a:bodyPr>
            <a:spAutoFit/>
          </a:bodyPr>
          <a:lstStyle/>
          <a:p>
            <a:r>
              <a:rPr lang="zh-CN" altLang="en-US" sz="2800">
                <a:solidFill>
                  <a:srgbClr val="000066"/>
                </a:solidFill>
                <a:latin typeface="Verdana" pitchFamily="34" charset="0"/>
                <a:ea typeface="华文新魏"/>
                <a:cs typeface="华文新魏"/>
              </a:rPr>
              <a:t>保证充足睡眠，不宜做剧烈运动</a:t>
            </a:r>
          </a:p>
        </p:txBody>
      </p:sp>
      <p:pic>
        <p:nvPicPr>
          <p:cNvPr id="40969" name="Picture 23" descr="xianxxz1"/>
          <p:cNvPicPr>
            <a:picLocks noChangeAspect="1" noChangeArrowheads="1"/>
          </p:cNvPicPr>
          <p:nvPr/>
        </p:nvPicPr>
        <p:blipFill>
          <a:blip r:embed="rId3"/>
          <a:srcRect l="5396" t="3877" r="60887" b="87074"/>
          <a:stretch>
            <a:fillRect/>
          </a:stretch>
        </p:blipFill>
        <p:spPr bwMode="auto">
          <a:xfrm>
            <a:off x="3708400" y="4149725"/>
            <a:ext cx="2116138" cy="1749425"/>
          </a:xfrm>
          <a:prstGeom prst="rect">
            <a:avLst/>
          </a:prstGeom>
          <a:noFill/>
          <a:ln w="9525">
            <a:noFill/>
            <a:miter lim="800000"/>
            <a:headEnd/>
            <a:tailEnd/>
          </a:ln>
        </p:spPr>
      </p:pic>
      <p:sp>
        <p:nvSpPr>
          <p:cNvPr id="40970" name="Rectangle 24"/>
          <p:cNvSpPr>
            <a:spLocks noChangeArrowheads="1"/>
          </p:cNvSpPr>
          <p:nvPr/>
        </p:nvSpPr>
        <p:spPr bwMode="auto">
          <a:xfrm>
            <a:off x="468313" y="6092825"/>
            <a:ext cx="3494087" cy="519113"/>
          </a:xfrm>
          <a:prstGeom prst="rect">
            <a:avLst/>
          </a:prstGeom>
          <a:solidFill>
            <a:srgbClr val="FF3300"/>
          </a:solidFill>
          <a:ln w="9525">
            <a:noFill/>
            <a:miter lim="800000"/>
            <a:headEnd/>
            <a:tailEnd/>
          </a:ln>
        </p:spPr>
        <p:txBody>
          <a:bodyPr>
            <a:spAutoFit/>
          </a:bodyPr>
          <a:lstStyle/>
          <a:p>
            <a:r>
              <a:rPr kumimoji="1" lang="zh-CN" altLang="en-US" sz="2800">
                <a:solidFill>
                  <a:schemeClr val="bg1"/>
                </a:solidFill>
                <a:latin typeface="Tahoma" pitchFamily="34" charset="0"/>
                <a:ea typeface="华文新魏"/>
                <a:cs typeface="华文新魏"/>
              </a:rPr>
              <a:t>别忘了带上有效证件</a:t>
            </a:r>
            <a:endParaRPr kumimoji="1" lang="en-US" altLang="zh-CN" sz="2800">
              <a:solidFill>
                <a:schemeClr val="bg1"/>
              </a:solidFill>
              <a:latin typeface="Tahoma" pitchFamily="34" charset="0"/>
              <a:ea typeface="华文新魏"/>
              <a:cs typeface="华文新魏"/>
            </a:endParaRPr>
          </a:p>
        </p:txBody>
      </p:sp>
      <p:pic>
        <p:nvPicPr>
          <p:cNvPr id="40971" name="Picture 25" descr="xianxxz1"/>
          <p:cNvPicPr>
            <a:picLocks noChangeAspect="1" noChangeArrowheads="1"/>
          </p:cNvPicPr>
          <p:nvPr/>
        </p:nvPicPr>
        <p:blipFill>
          <a:blip r:embed="rId3"/>
          <a:srcRect t="75467" r="57990" b="5682"/>
          <a:stretch>
            <a:fillRect/>
          </a:stretch>
        </p:blipFill>
        <p:spPr bwMode="auto">
          <a:xfrm>
            <a:off x="6804025" y="4508500"/>
            <a:ext cx="2087563" cy="1955800"/>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28600" y="152400"/>
            <a:ext cx="5422900" cy="1066800"/>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5</a:t>
            </a:r>
            <a:r>
              <a:rPr lang="zh-CN" altLang="en-US" sz="3200" b="1">
                <a:solidFill>
                  <a:srgbClr val="FF3300"/>
                </a:solidFill>
                <a:latin typeface="方正楷体简体"/>
                <a:ea typeface="方正楷体简体"/>
                <a:cs typeface="方正楷体简体"/>
              </a:rPr>
              <a:t>、献血前后有什么注意事项</a:t>
            </a:r>
            <a:r>
              <a:rPr lang="en-US" altLang="zh-CN" sz="3200" b="1">
                <a:solidFill>
                  <a:srgbClr val="FF3300"/>
                </a:solidFill>
                <a:latin typeface="方正楷体简体"/>
                <a:ea typeface="方正楷体简体"/>
                <a:cs typeface="方正楷体简体"/>
              </a:rPr>
              <a:t>?</a:t>
            </a:r>
            <a:endParaRPr lang="en-US" altLang="zh-CN" sz="3200" i="1">
              <a:solidFill>
                <a:srgbClr val="FF3300"/>
              </a:solidFill>
              <a:latin typeface="方正楷体简体"/>
              <a:ea typeface="方正楷体简体"/>
              <a:cs typeface="方正楷体简体"/>
            </a:endParaRPr>
          </a:p>
          <a:p>
            <a:endParaRPr lang="zh-CN" altLang="en-US" sz="3200">
              <a:solidFill>
                <a:srgbClr val="FFFF00"/>
              </a:solidFill>
              <a:latin typeface="方正楷体简体"/>
              <a:ea typeface="方正楷体简体"/>
              <a:cs typeface="方正楷体简体"/>
            </a:endParaRPr>
          </a:p>
        </p:txBody>
      </p:sp>
      <p:sp>
        <p:nvSpPr>
          <p:cNvPr id="29711" name="Rectangle 15"/>
          <p:cNvSpPr>
            <a:spLocks noChangeArrowheads="1"/>
          </p:cNvSpPr>
          <p:nvPr/>
        </p:nvSpPr>
        <p:spPr bwMode="auto">
          <a:xfrm>
            <a:off x="2195513" y="4005263"/>
            <a:ext cx="6659562" cy="579437"/>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defRPr/>
            </a:pPr>
            <a:r>
              <a:rPr lang="zh-CN" altLang="en-US" sz="3200">
                <a:solidFill>
                  <a:srgbClr val="CC3300"/>
                </a:solidFill>
              </a:rPr>
              <a:t>      </a:t>
            </a:r>
            <a:endParaRPr lang="zh-CN" altLang="en-US" sz="2400">
              <a:latin typeface="楷体" pitchFamily="49" charset="-122"/>
              <a:ea typeface="楷体" pitchFamily="49" charset="-122"/>
            </a:endParaRPr>
          </a:p>
        </p:txBody>
      </p:sp>
      <p:sp>
        <p:nvSpPr>
          <p:cNvPr id="41987" name="AutoShape 17"/>
          <p:cNvSpPr>
            <a:spLocks noChangeArrowheads="1"/>
          </p:cNvSpPr>
          <p:nvPr/>
        </p:nvSpPr>
        <p:spPr bwMode="auto">
          <a:xfrm>
            <a:off x="533400" y="990600"/>
            <a:ext cx="1366838" cy="504825"/>
          </a:xfrm>
          <a:prstGeom prst="plaque">
            <a:avLst>
              <a:gd name="adj" fmla="val 16667"/>
            </a:avLst>
          </a:prstGeom>
          <a:solidFill>
            <a:srgbClr val="FF99CC"/>
          </a:solidFill>
          <a:ln w="9525">
            <a:solidFill>
              <a:schemeClr val="tx1"/>
            </a:solidFill>
            <a:miter lim="800000"/>
            <a:headEnd/>
            <a:tailEnd/>
          </a:ln>
        </p:spPr>
        <p:txBody>
          <a:bodyPr wrap="none" anchor="ctr"/>
          <a:lstStyle/>
          <a:p>
            <a:pPr algn="ctr"/>
            <a:r>
              <a:rPr lang="zh-CN" altLang="en-US" sz="2800">
                <a:solidFill>
                  <a:srgbClr val="000066"/>
                </a:solidFill>
                <a:latin typeface="Verdana" pitchFamily="34" charset="0"/>
                <a:ea typeface="华文新魏"/>
                <a:cs typeface="华文新魏"/>
              </a:rPr>
              <a:t>献血后</a:t>
            </a:r>
          </a:p>
        </p:txBody>
      </p:sp>
      <p:sp>
        <p:nvSpPr>
          <p:cNvPr id="41988" name="WordArt 18"/>
          <p:cNvSpPr>
            <a:spLocks noChangeArrowheads="1" noChangeShapeType="1" noTextEdit="1"/>
          </p:cNvSpPr>
          <p:nvPr/>
        </p:nvSpPr>
        <p:spPr bwMode="auto">
          <a:xfrm rot="600000">
            <a:off x="457200" y="1676400"/>
            <a:ext cx="257175" cy="514350"/>
          </a:xfrm>
          <a:prstGeom prst="rect">
            <a:avLst/>
          </a:prstGeom>
        </p:spPr>
        <p:txBody>
          <a:bodyPr wrap="none" fromWordArt="1">
            <a:prstTxWarp prst="textPlain">
              <a:avLst>
                <a:gd name="adj" fmla="val 50000"/>
              </a:avLst>
            </a:prstTxWarp>
          </a:bodyPr>
          <a:lstStyle/>
          <a:p>
            <a:pPr algn="ctr"/>
            <a:r>
              <a:rPr lang="zh-CN" altLang="en-US" sz="2000" kern="10">
                <a:ln w="9525">
                  <a:noFill/>
                  <a:round/>
                  <a:headEnd/>
                  <a:tailEnd/>
                </a:ln>
                <a:solidFill>
                  <a:srgbClr val="FF3300"/>
                </a:solidFill>
                <a:effectLst>
                  <a:outerShdw dist="35921" dir="2700000" algn="ctr" rotWithShape="0">
                    <a:srgbClr val="C0C0C0">
                      <a:alpha val="79999"/>
                    </a:srgbClr>
                  </a:outerShdw>
                </a:effectLst>
                <a:latin typeface="宋体"/>
                <a:ea typeface="宋体"/>
              </a:rPr>
              <a:t>！</a:t>
            </a:r>
          </a:p>
        </p:txBody>
      </p:sp>
      <p:sp>
        <p:nvSpPr>
          <p:cNvPr id="41989" name="Rectangle 19"/>
          <p:cNvSpPr>
            <a:spLocks noChangeArrowheads="1"/>
          </p:cNvSpPr>
          <p:nvPr/>
        </p:nvSpPr>
        <p:spPr bwMode="auto">
          <a:xfrm>
            <a:off x="990600" y="1676400"/>
            <a:ext cx="5416550" cy="946150"/>
          </a:xfrm>
          <a:prstGeom prst="rect">
            <a:avLst/>
          </a:prstGeom>
          <a:solidFill>
            <a:srgbClr val="FFFFCC"/>
          </a:solidFill>
          <a:ln w="9525">
            <a:noFill/>
            <a:miter lim="800000"/>
            <a:headEnd/>
            <a:tailEnd/>
          </a:ln>
        </p:spPr>
        <p:txBody>
          <a:bodyPr>
            <a:spAutoFit/>
          </a:bodyPr>
          <a:lstStyle/>
          <a:p>
            <a:r>
              <a:rPr lang="zh-CN" altLang="en-US" sz="2400">
                <a:solidFill>
                  <a:srgbClr val="000066"/>
                </a:solidFill>
                <a:latin typeface="Verdana" pitchFamily="34" charset="0"/>
                <a:ea typeface="华文彩云"/>
                <a:cs typeface="华文彩云"/>
              </a:rPr>
              <a:t>①　</a:t>
            </a:r>
            <a:r>
              <a:rPr lang="zh-CN" altLang="en-US" sz="2800">
                <a:solidFill>
                  <a:srgbClr val="000066"/>
                </a:solidFill>
                <a:latin typeface="Verdana" pitchFamily="34" charset="0"/>
                <a:ea typeface="华文新魏"/>
                <a:cs typeface="华文新魏"/>
              </a:rPr>
              <a:t>献血前后４小时内需喝比平时多一点的液体（流汁）</a:t>
            </a:r>
          </a:p>
        </p:txBody>
      </p:sp>
      <p:sp>
        <p:nvSpPr>
          <p:cNvPr id="41990" name="Rectangle 20"/>
          <p:cNvSpPr>
            <a:spLocks noChangeArrowheads="1"/>
          </p:cNvSpPr>
          <p:nvPr/>
        </p:nvSpPr>
        <p:spPr bwMode="auto">
          <a:xfrm>
            <a:off x="990600" y="2971800"/>
            <a:ext cx="5707063" cy="946150"/>
          </a:xfrm>
          <a:prstGeom prst="rect">
            <a:avLst/>
          </a:prstGeom>
          <a:solidFill>
            <a:srgbClr val="FF00FF"/>
          </a:solidFill>
          <a:ln w="9525">
            <a:noFill/>
            <a:miter lim="800000"/>
            <a:headEnd/>
            <a:tailEnd/>
          </a:ln>
        </p:spPr>
        <p:txBody>
          <a:bodyPr>
            <a:spAutoFit/>
          </a:bodyPr>
          <a:lstStyle/>
          <a:p>
            <a:r>
              <a:rPr lang="zh-CN" altLang="en-US" sz="2400">
                <a:solidFill>
                  <a:srgbClr val="000066"/>
                </a:solidFill>
                <a:latin typeface="Verdana" pitchFamily="34" charset="0"/>
                <a:ea typeface="华文彩云"/>
                <a:cs typeface="华文彩云"/>
              </a:rPr>
              <a:t>②　</a:t>
            </a:r>
            <a:r>
              <a:rPr lang="zh-CN" altLang="en-US" sz="2800">
                <a:solidFill>
                  <a:srgbClr val="000066"/>
                </a:solidFill>
                <a:latin typeface="Verdana" pitchFamily="34" charset="0"/>
                <a:ea typeface="华文新魏"/>
                <a:cs typeface="华文新魏"/>
              </a:rPr>
              <a:t>在静脉针口上贴上胶布，</a:t>
            </a:r>
            <a:r>
              <a:rPr lang="en-US" altLang="zh-CN" sz="2800">
                <a:solidFill>
                  <a:srgbClr val="000066"/>
                </a:solidFill>
                <a:latin typeface="Verdana" pitchFamily="34" charset="0"/>
                <a:ea typeface="华文新魏"/>
                <a:cs typeface="华文新魏"/>
              </a:rPr>
              <a:t>4</a:t>
            </a:r>
            <a:r>
              <a:rPr lang="zh-CN" altLang="en-US" sz="2800">
                <a:solidFill>
                  <a:srgbClr val="000066"/>
                </a:solidFill>
                <a:latin typeface="Verdana" pitchFamily="34" charset="0"/>
                <a:ea typeface="华文新魏"/>
                <a:cs typeface="华文新魏"/>
              </a:rPr>
              <a:t>小时后才取走</a:t>
            </a:r>
          </a:p>
        </p:txBody>
      </p:sp>
      <p:sp>
        <p:nvSpPr>
          <p:cNvPr id="41991" name="Rectangle 21"/>
          <p:cNvSpPr>
            <a:spLocks noChangeArrowheads="1"/>
          </p:cNvSpPr>
          <p:nvPr/>
        </p:nvSpPr>
        <p:spPr bwMode="auto">
          <a:xfrm>
            <a:off x="990600" y="4343400"/>
            <a:ext cx="5735638" cy="1882775"/>
          </a:xfrm>
          <a:prstGeom prst="rect">
            <a:avLst/>
          </a:prstGeom>
          <a:solidFill>
            <a:srgbClr val="FFFFCC"/>
          </a:solidFill>
          <a:ln w="9525">
            <a:noFill/>
            <a:miter lim="800000"/>
            <a:headEnd/>
            <a:tailEnd/>
          </a:ln>
        </p:spPr>
        <p:txBody>
          <a:bodyPr>
            <a:spAutoFit/>
          </a:bodyPr>
          <a:lstStyle/>
          <a:p>
            <a:pPr>
              <a:lnSpc>
                <a:spcPct val="105000"/>
              </a:lnSpc>
            </a:pPr>
            <a:r>
              <a:rPr lang="zh-CN" altLang="en-US" sz="2400">
                <a:solidFill>
                  <a:srgbClr val="000066"/>
                </a:solidFill>
                <a:latin typeface="Verdana" pitchFamily="34" charset="0"/>
                <a:ea typeface="华文彩云"/>
                <a:cs typeface="华文彩云"/>
              </a:rPr>
              <a:t>③　</a:t>
            </a:r>
            <a:r>
              <a:rPr lang="zh-CN" altLang="en-US" sz="2800">
                <a:solidFill>
                  <a:srgbClr val="000066"/>
                </a:solidFill>
                <a:latin typeface="Verdana" pitchFamily="34" charset="0"/>
                <a:ea typeface="华文新魏"/>
                <a:cs typeface="华文新魏"/>
              </a:rPr>
              <a:t>在下一次用餐时，少喝酒；</a:t>
            </a:r>
            <a:r>
              <a:rPr lang="zh-CN" altLang="en-US" sz="2800">
                <a:solidFill>
                  <a:srgbClr val="000066"/>
                </a:solidFill>
                <a:ea typeface="华文新魏"/>
                <a:cs typeface="华文新魏"/>
              </a:rPr>
              <a:t>补充营养不要过量，可进食新鲜蔬菜瓜果、豆制品、奶制品、新鲜鱼虾肉蛋等。</a:t>
            </a:r>
            <a:endParaRPr lang="zh-CN" altLang="en-US" sz="2800">
              <a:solidFill>
                <a:srgbClr val="000066"/>
              </a:solidFill>
              <a:latin typeface="Verdana" pitchFamily="34" charset="0"/>
              <a:ea typeface="华文新魏"/>
              <a:cs typeface="华文新魏"/>
            </a:endParaRPr>
          </a:p>
        </p:txBody>
      </p:sp>
      <p:pic>
        <p:nvPicPr>
          <p:cNvPr id="41992" name="Picture 22" descr="xianxh1"/>
          <p:cNvPicPr>
            <a:picLocks noChangeAspect="1" noChangeArrowheads="1"/>
          </p:cNvPicPr>
          <p:nvPr/>
        </p:nvPicPr>
        <p:blipFill>
          <a:blip r:embed="rId2"/>
          <a:srcRect l="51485" t="43916" r="10231" b="33684"/>
          <a:stretch>
            <a:fillRect/>
          </a:stretch>
        </p:blipFill>
        <p:spPr bwMode="auto">
          <a:xfrm>
            <a:off x="6705600" y="533400"/>
            <a:ext cx="2209800" cy="1989138"/>
          </a:xfrm>
          <a:prstGeom prst="rect">
            <a:avLst/>
          </a:prstGeom>
          <a:noFill/>
          <a:ln w="9525">
            <a:noFill/>
            <a:miter lim="800000"/>
            <a:headEnd/>
            <a:tailEnd/>
          </a:ln>
        </p:spPr>
      </p:pic>
      <p:pic>
        <p:nvPicPr>
          <p:cNvPr id="41993" name="Picture 23"/>
          <p:cNvPicPr>
            <a:picLocks noChangeAspect="1" noChangeArrowheads="1"/>
          </p:cNvPicPr>
          <p:nvPr/>
        </p:nvPicPr>
        <p:blipFill>
          <a:blip r:embed="rId3"/>
          <a:srcRect/>
          <a:stretch>
            <a:fillRect/>
          </a:stretch>
        </p:blipFill>
        <p:spPr bwMode="auto">
          <a:xfrm>
            <a:off x="6934200" y="2743200"/>
            <a:ext cx="1752600" cy="1323975"/>
          </a:xfrm>
          <a:prstGeom prst="rect">
            <a:avLst/>
          </a:prstGeom>
          <a:noFill/>
          <a:ln w="9525">
            <a:noFill/>
            <a:miter lim="800000"/>
            <a:headEnd/>
            <a:tailEnd/>
          </a:ln>
        </p:spPr>
      </p:pic>
      <p:pic>
        <p:nvPicPr>
          <p:cNvPr id="41994" name="Picture 24" descr="xianxxz1"/>
          <p:cNvPicPr>
            <a:picLocks noChangeAspect="1" noChangeArrowheads="1"/>
          </p:cNvPicPr>
          <p:nvPr/>
        </p:nvPicPr>
        <p:blipFill>
          <a:blip r:embed="rId4"/>
          <a:srcRect t="24112" r="60461" b="61365"/>
          <a:stretch>
            <a:fillRect/>
          </a:stretch>
        </p:blipFill>
        <p:spPr bwMode="auto">
          <a:xfrm>
            <a:off x="6781800" y="4419600"/>
            <a:ext cx="2132013" cy="1633538"/>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28600" y="381000"/>
            <a:ext cx="5422900" cy="1066800"/>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5</a:t>
            </a:r>
            <a:r>
              <a:rPr lang="zh-CN" altLang="en-US" sz="3200" b="1">
                <a:solidFill>
                  <a:srgbClr val="FF3300"/>
                </a:solidFill>
                <a:latin typeface="方正楷体简体"/>
                <a:ea typeface="方正楷体简体"/>
                <a:cs typeface="方正楷体简体"/>
              </a:rPr>
              <a:t>、献血前后有什么注意事项</a:t>
            </a:r>
            <a:r>
              <a:rPr lang="en-US" altLang="zh-CN" sz="3200" b="1">
                <a:solidFill>
                  <a:srgbClr val="FF3300"/>
                </a:solidFill>
                <a:latin typeface="方正楷体简体"/>
                <a:ea typeface="方正楷体简体"/>
                <a:cs typeface="方正楷体简体"/>
              </a:rPr>
              <a:t>?</a:t>
            </a:r>
            <a:endParaRPr lang="en-US" altLang="zh-CN" sz="3200" i="1">
              <a:solidFill>
                <a:srgbClr val="FF3300"/>
              </a:solidFill>
              <a:latin typeface="方正楷体简体"/>
              <a:ea typeface="方正楷体简体"/>
              <a:cs typeface="方正楷体简体"/>
            </a:endParaRPr>
          </a:p>
          <a:p>
            <a:endParaRPr lang="zh-CN" altLang="en-US" sz="3200">
              <a:solidFill>
                <a:srgbClr val="FFFF00"/>
              </a:solidFill>
              <a:latin typeface="方正楷体简体"/>
              <a:ea typeface="方正楷体简体"/>
              <a:cs typeface="方正楷体简体"/>
            </a:endParaRPr>
          </a:p>
        </p:txBody>
      </p:sp>
      <p:sp>
        <p:nvSpPr>
          <p:cNvPr id="29711" name="Rectangle 15"/>
          <p:cNvSpPr>
            <a:spLocks noChangeArrowheads="1"/>
          </p:cNvSpPr>
          <p:nvPr/>
        </p:nvSpPr>
        <p:spPr bwMode="auto">
          <a:xfrm>
            <a:off x="2195513" y="4005263"/>
            <a:ext cx="6659562" cy="579437"/>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defRPr/>
            </a:pPr>
            <a:r>
              <a:rPr lang="zh-CN" altLang="en-US" sz="3200">
                <a:solidFill>
                  <a:srgbClr val="CC3300"/>
                </a:solidFill>
              </a:rPr>
              <a:t>      </a:t>
            </a:r>
            <a:endParaRPr lang="zh-CN" altLang="en-US" sz="2400">
              <a:latin typeface="楷体" pitchFamily="49" charset="-122"/>
              <a:ea typeface="楷体" pitchFamily="49" charset="-122"/>
            </a:endParaRPr>
          </a:p>
        </p:txBody>
      </p:sp>
      <p:sp>
        <p:nvSpPr>
          <p:cNvPr id="43011" name="Rectangle 17"/>
          <p:cNvSpPr>
            <a:spLocks noChangeArrowheads="1"/>
          </p:cNvSpPr>
          <p:nvPr/>
        </p:nvSpPr>
        <p:spPr bwMode="auto">
          <a:xfrm>
            <a:off x="685800" y="1295400"/>
            <a:ext cx="6519863" cy="946150"/>
          </a:xfrm>
          <a:prstGeom prst="rect">
            <a:avLst/>
          </a:prstGeom>
          <a:solidFill>
            <a:srgbClr val="FFFFCC"/>
          </a:solidFill>
          <a:ln w="9525">
            <a:noFill/>
            <a:miter lim="800000"/>
            <a:headEnd/>
            <a:tailEnd/>
          </a:ln>
        </p:spPr>
        <p:txBody>
          <a:bodyPr>
            <a:spAutoFit/>
          </a:bodyPr>
          <a:lstStyle/>
          <a:p>
            <a:r>
              <a:rPr lang="zh-CN" altLang="en-US" sz="2400">
                <a:solidFill>
                  <a:srgbClr val="000066"/>
                </a:solidFill>
                <a:latin typeface="Verdana" pitchFamily="34" charset="0"/>
                <a:ea typeface="华文彩云"/>
                <a:cs typeface="华文彩云"/>
              </a:rPr>
              <a:t>④　</a:t>
            </a:r>
            <a:r>
              <a:rPr lang="zh-CN" altLang="en-US" sz="2800">
                <a:solidFill>
                  <a:srgbClr val="000066"/>
                </a:solidFill>
                <a:latin typeface="Verdana" pitchFamily="34" charset="0"/>
                <a:ea typeface="华文新魏"/>
                <a:cs typeface="华文新魏"/>
              </a:rPr>
              <a:t>如果静脉针口仍然在流血，把手举起，压迫出血点</a:t>
            </a:r>
          </a:p>
        </p:txBody>
      </p:sp>
      <p:sp>
        <p:nvSpPr>
          <p:cNvPr id="43012" name="Rectangle 18"/>
          <p:cNvSpPr>
            <a:spLocks noChangeArrowheads="1"/>
          </p:cNvSpPr>
          <p:nvPr/>
        </p:nvSpPr>
        <p:spPr bwMode="auto">
          <a:xfrm>
            <a:off x="827088" y="2997200"/>
            <a:ext cx="6183312" cy="946150"/>
          </a:xfrm>
          <a:prstGeom prst="rect">
            <a:avLst/>
          </a:prstGeom>
          <a:solidFill>
            <a:srgbClr val="FFFFCC"/>
          </a:solidFill>
          <a:ln w="9525">
            <a:noFill/>
            <a:miter lim="800000"/>
            <a:headEnd/>
            <a:tailEnd/>
          </a:ln>
        </p:spPr>
        <p:txBody>
          <a:bodyPr>
            <a:spAutoFit/>
          </a:bodyPr>
          <a:lstStyle/>
          <a:p>
            <a:r>
              <a:rPr lang="zh-CN" altLang="en-US" sz="2400">
                <a:solidFill>
                  <a:srgbClr val="000066"/>
                </a:solidFill>
                <a:latin typeface="Verdana" pitchFamily="34" charset="0"/>
                <a:ea typeface="华文彩云"/>
                <a:cs typeface="华文彩云"/>
              </a:rPr>
              <a:t>⑤　</a:t>
            </a:r>
            <a:r>
              <a:rPr lang="zh-CN" altLang="en-US" sz="2800">
                <a:solidFill>
                  <a:srgbClr val="000066"/>
                </a:solidFill>
                <a:latin typeface="Verdana" pitchFamily="34" charset="0"/>
                <a:ea typeface="华文新魏"/>
                <a:cs typeface="华文新魏"/>
              </a:rPr>
              <a:t>如果感到头昏，身体虚弱等症状，</a:t>
            </a:r>
          </a:p>
          <a:p>
            <a:r>
              <a:rPr lang="zh-CN" altLang="en-US" sz="2800">
                <a:solidFill>
                  <a:srgbClr val="000066"/>
                </a:solidFill>
                <a:latin typeface="Verdana" pitchFamily="34" charset="0"/>
                <a:ea typeface="华文新魏"/>
                <a:cs typeface="华文新魏"/>
              </a:rPr>
              <a:t>　　应和医生或护士联系（</a:t>
            </a:r>
            <a:r>
              <a:rPr lang="en-US" altLang="zh-CN" sz="2800">
                <a:solidFill>
                  <a:srgbClr val="000066"/>
                </a:solidFill>
                <a:latin typeface="Verdana" pitchFamily="34" charset="0"/>
                <a:ea typeface="华文新魏"/>
                <a:cs typeface="华文新魏"/>
              </a:rPr>
              <a:t>2055707</a:t>
            </a:r>
            <a:r>
              <a:rPr lang="zh-CN" altLang="en-US" sz="2800">
                <a:solidFill>
                  <a:srgbClr val="000066"/>
                </a:solidFill>
                <a:latin typeface="Verdana" pitchFamily="34" charset="0"/>
                <a:ea typeface="华文新魏"/>
                <a:cs typeface="华文新魏"/>
              </a:rPr>
              <a:t>）</a:t>
            </a:r>
          </a:p>
        </p:txBody>
      </p:sp>
      <p:sp>
        <p:nvSpPr>
          <p:cNvPr id="43013" name="Rectangle 19"/>
          <p:cNvSpPr>
            <a:spLocks noChangeArrowheads="1"/>
          </p:cNvSpPr>
          <p:nvPr/>
        </p:nvSpPr>
        <p:spPr bwMode="auto">
          <a:xfrm>
            <a:off x="900113" y="4437063"/>
            <a:ext cx="5060950" cy="519112"/>
          </a:xfrm>
          <a:prstGeom prst="rect">
            <a:avLst/>
          </a:prstGeom>
          <a:solidFill>
            <a:srgbClr val="FFFFCC"/>
          </a:solidFill>
          <a:ln w="9525">
            <a:noFill/>
            <a:miter lim="800000"/>
            <a:headEnd/>
            <a:tailEnd/>
          </a:ln>
        </p:spPr>
        <p:txBody>
          <a:bodyPr wrap="none">
            <a:spAutoFit/>
          </a:bodyPr>
          <a:lstStyle/>
          <a:p>
            <a:r>
              <a:rPr lang="zh-CN" altLang="en-US" sz="2400">
                <a:solidFill>
                  <a:srgbClr val="000066"/>
                </a:solidFill>
                <a:latin typeface="Verdana" pitchFamily="34" charset="0"/>
                <a:ea typeface="华文彩云"/>
                <a:cs typeface="华文彩云"/>
              </a:rPr>
              <a:t>⑥　</a:t>
            </a:r>
            <a:r>
              <a:rPr lang="zh-CN" altLang="en-US" sz="2800">
                <a:solidFill>
                  <a:srgbClr val="000066"/>
                </a:solidFill>
                <a:latin typeface="Verdana" pitchFamily="34" charset="0"/>
                <a:ea typeface="华文新魏"/>
                <a:cs typeface="华文新魏"/>
              </a:rPr>
              <a:t>２４小时内不要做剧烈运动</a:t>
            </a:r>
          </a:p>
        </p:txBody>
      </p:sp>
      <p:sp>
        <p:nvSpPr>
          <p:cNvPr id="43014" name="Text Box 20"/>
          <p:cNvSpPr txBox="1">
            <a:spLocks noChangeArrowheads="1"/>
          </p:cNvSpPr>
          <p:nvPr/>
        </p:nvSpPr>
        <p:spPr bwMode="auto">
          <a:xfrm>
            <a:off x="228600" y="5486400"/>
            <a:ext cx="6884988" cy="946150"/>
          </a:xfrm>
          <a:prstGeom prst="rect">
            <a:avLst/>
          </a:prstGeom>
          <a:solidFill>
            <a:srgbClr val="CC3300"/>
          </a:solidFill>
          <a:ln w="9525">
            <a:noFill/>
            <a:miter lim="800000"/>
            <a:headEnd/>
            <a:tailEnd/>
          </a:ln>
        </p:spPr>
        <p:txBody>
          <a:bodyPr>
            <a:spAutoFit/>
          </a:bodyPr>
          <a:lstStyle/>
          <a:p>
            <a:pPr>
              <a:spcBef>
                <a:spcPct val="50000"/>
              </a:spcBef>
            </a:pPr>
            <a:r>
              <a:rPr kumimoji="1" lang="zh-CN" altLang="en-US" sz="2800">
                <a:solidFill>
                  <a:schemeClr val="bg1"/>
                </a:solidFill>
                <a:latin typeface="华文新魏"/>
                <a:ea typeface="华文新魏"/>
                <a:cs typeface="华文新魏"/>
              </a:rPr>
              <a:t>为保护好穿刺孔不受感染，至少在</a:t>
            </a:r>
            <a:r>
              <a:rPr kumimoji="1" lang="en-US" altLang="zh-CN" sz="2800">
                <a:solidFill>
                  <a:schemeClr val="bg1"/>
                </a:solidFill>
                <a:latin typeface="华文新魏"/>
                <a:ea typeface="华文新魏"/>
                <a:cs typeface="华文新魏"/>
              </a:rPr>
              <a:t>4</a:t>
            </a:r>
            <a:r>
              <a:rPr kumimoji="1" lang="zh-CN" altLang="en-US" sz="2800">
                <a:solidFill>
                  <a:schemeClr val="bg1"/>
                </a:solidFill>
                <a:latin typeface="华文新魏"/>
                <a:ea typeface="华文新魏"/>
                <a:cs typeface="华文新魏"/>
              </a:rPr>
              <a:t>小时内不要取去穿孔上的敷料，</a:t>
            </a:r>
            <a:r>
              <a:rPr kumimoji="1" lang="en-US" altLang="zh-CN" sz="2800">
                <a:solidFill>
                  <a:schemeClr val="bg1"/>
                </a:solidFill>
                <a:latin typeface="华文新魏"/>
                <a:ea typeface="华文新魏"/>
                <a:cs typeface="华文新魏"/>
              </a:rPr>
              <a:t>24</a:t>
            </a:r>
            <a:r>
              <a:rPr kumimoji="1" lang="zh-CN" altLang="en-US" sz="2800">
                <a:solidFill>
                  <a:schemeClr val="bg1"/>
                </a:solidFill>
                <a:latin typeface="华文新魏"/>
                <a:ea typeface="华文新魏"/>
                <a:cs typeface="华文新魏"/>
              </a:rPr>
              <a:t>小时不沾水。</a:t>
            </a:r>
          </a:p>
        </p:txBody>
      </p:sp>
      <p:pic>
        <p:nvPicPr>
          <p:cNvPr id="43015" name="Picture 21" descr="xianxh1"/>
          <p:cNvPicPr>
            <a:picLocks noChangeAspect="1" noChangeArrowheads="1"/>
          </p:cNvPicPr>
          <p:nvPr/>
        </p:nvPicPr>
        <p:blipFill>
          <a:blip r:embed="rId2"/>
          <a:srcRect l="10803" r="53699" b="76616"/>
          <a:stretch>
            <a:fillRect/>
          </a:stretch>
        </p:blipFill>
        <p:spPr bwMode="auto">
          <a:xfrm>
            <a:off x="7239000" y="990600"/>
            <a:ext cx="1520825" cy="1652588"/>
          </a:xfrm>
          <a:prstGeom prst="rect">
            <a:avLst/>
          </a:prstGeom>
          <a:noFill/>
          <a:ln w="9525">
            <a:noFill/>
            <a:miter lim="800000"/>
            <a:headEnd/>
            <a:tailEnd/>
          </a:ln>
        </p:spPr>
      </p:pic>
      <p:pic>
        <p:nvPicPr>
          <p:cNvPr id="43016" name="Picture 22" descr="xianxh1"/>
          <p:cNvPicPr>
            <a:picLocks noChangeAspect="1" noChangeArrowheads="1"/>
          </p:cNvPicPr>
          <p:nvPr/>
        </p:nvPicPr>
        <p:blipFill>
          <a:blip r:embed="rId2"/>
          <a:srcRect l="9241" t="30400" r="51155" b="32883"/>
          <a:stretch>
            <a:fillRect/>
          </a:stretch>
        </p:blipFill>
        <p:spPr bwMode="auto">
          <a:xfrm>
            <a:off x="7239000" y="2819400"/>
            <a:ext cx="1719263" cy="2046288"/>
          </a:xfrm>
          <a:prstGeom prst="rect">
            <a:avLst/>
          </a:prstGeom>
          <a:noFill/>
          <a:ln w="9525">
            <a:noFill/>
            <a:miter lim="800000"/>
            <a:headEnd/>
            <a:tailEnd/>
          </a:ln>
        </p:spPr>
      </p:pic>
      <p:pic>
        <p:nvPicPr>
          <p:cNvPr id="43017" name="Picture 23" descr="xianxh1"/>
          <p:cNvPicPr>
            <a:picLocks noChangeAspect="1" noChangeArrowheads="1"/>
          </p:cNvPicPr>
          <p:nvPr/>
        </p:nvPicPr>
        <p:blipFill>
          <a:blip r:embed="rId2"/>
          <a:srcRect l="58086" t="75200" r="10396" b="6400"/>
          <a:stretch>
            <a:fillRect/>
          </a:stretch>
        </p:blipFill>
        <p:spPr bwMode="auto">
          <a:xfrm>
            <a:off x="7315200" y="5181600"/>
            <a:ext cx="1603375" cy="1371600"/>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28600" y="381000"/>
            <a:ext cx="5422900" cy="1066800"/>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5</a:t>
            </a:r>
            <a:r>
              <a:rPr lang="zh-CN" altLang="en-US" sz="3200" b="1">
                <a:solidFill>
                  <a:srgbClr val="FF3300"/>
                </a:solidFill>
                <a:latin typeface="方正楷体简体"/>
                <a:ea typeface="方正楷体简体"/>
                <a:cs typeface="方正楷体简体"/>
              </a:rPr>
              <a:t>、献血前后有什么注意事项</a:t>
            </a:r>
            <a:r>
              <a:rPr lang="en-US" altLang="zh-CN" sz="3200" b="1">
                <a:solidFill>
                  <a:srgbClr val="FF3300"/>
                </a:solidFill>
                <a:latin typeface="方正楷体简体"/>
                <a:ea typeface="方正楷体简体"/>
                <a:cs typeface="方正楷体简体"/>
              </a:rPr>
              <a:t>?</a:t>
            </a:r>
            <a:endParaRPr lang="en-US" altLang="zh-CN" sz="3200" i="1">
              <a:solidFill>
                <a:srgbClr val="FF3300"/>
              </a:solidFill>
              <a:latin typeface="方正楷体简体"/>
              <a:ea typeface="方正楷体简体"/>
              <a:cs typeface="方正楷体简体"/>
            </a:endParaRPr>
          </a:p>
          <a:p>
            <a:endParaRPr lang="zh-CN" altLang="en-US" sz="3200">
              <a:solidFill>
                <a:srgbClr val="FFFF00"/>
              </a:solidFill>
              <a:latin typeface="方正楷体简体"/>
              <a:ea typeface="方正楷体简体"/>
              <a:cs typeface="方正楷体简体"/>
            </a:endParaRPr>
          </a:p>
        </p:txBody>
      </p:sp>
      <p:sp>
        <p:nvSpPr>
          <p:cNvPr id="29711" name="Rectangle 15"/>
          <p:cNvSpPr>
            <a:spLocks noChangeArrowheads="1"/>
          </p:cNvSpPr>
          <p:nvPr/>
        </p:nvSpPr>
        <p:spPr bwMode="auto">
          <a:xfrm>
            <a:off x="2195513" y="4005263"/>
            <a:ext cx="6659562" cy="579437"/>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defRPr/>
            </a:pPr>
            <a:r>
              <a:rPr lang="zh-CN" altLang="en-US" sz="3200">
                <a:solidFill>
                  <a:srgbClr val="CC3300"/>
                </a:solidFill>
              </a:rPr>
              <a:t>      </a:t>
            </a:r>
            <a:endParaRPr lang="zh-CN" altLang="en-US" sz="2400">
              <a:latin typeface="楷体" pitchFamily="49" charset="-122"/>
              <a:ea typeface="楷体" pitchFamily="49" charset="-122"/>
            </a:endParaRPr>
          </a:p>
        </p:txBody>
      </p:sp>
      <p:sp>
        <p:nvSpPr>
          <p:cNvPr id="44035" name="Rectangle 17"/>
          <p:cNvSpPr>
            <a:spLocks noChangeArrowheads="1"/>
          </p:cNvSpPr>
          <p:nvPr/>
        </p:nvSpPr>
        <p:spPr bwMode="auto">
          <a:xfrm>
            <a:off x="468313" y="1557338"/>
            <a:ext cx="6110287" cy="534987"/>
          </a:xfrm>
          <a:prstGeom prst="rect">
            <a:avLst/>
          </a:prstGeom>
          <a:solidFill>
            <a:srgbClr val="CC99FF"/>
          </a:solidFill>
          <a:ln w="9525">
            <a:noFill/>
            <a:miter lim="800000"/>
            <a:headEnd/>
            <a:tailEnd/>
          </a:ln>
        </p:spPr>
        <p:txBody>
          <a:bodyPr/>
          <a:lstStyle/>
          <a:p>
            <a:pPr eaLnBrk="0" hangingPunct="0"/>
            <a:r>
              <a:rPr lang="zh-CN" altLang="en-US" sz="3200" b="1">
                <a:solidFill>
                  <a:srgbClr val="000066"/>
                </a:solidFill>
                <a:latin typeface="华文新魏"/>
                <a:ea typeface="华文新魏"/>
                <a:cs typeface="华文新魏"/>
              </a:rPr>
              <a:t>为什么少数人会出现献血反应</a:t>
            </a:r>
            <a:r>
              <a:rPr lang="en-US" altLang="zh-CN" sz="3200" b="1">
                <a:solidFill>
                  <a:srgbClr val="000066"/>
                </a:solidFill>
                <a:latin typeface="华文新魏"/>
                <a:ea typeface="华文新魏"/>
                <a:cs typeface="华文新魏"/>
              </a:rPr>
              <a:t>?</a:t>
            </a:r>
          </a:p>
        </p:txBody>
      </p:sp>
      <p:sp>
        <p:nvSpPr>
          <p:cNvPr id="44036" name="Rectangle 18"/>
          <p:cNvSpPr>
            <a:spLocks noChangeArrowheads="1"/>
          </p:cNvSpPr>
          <p:nvPr/>
        </p:nvSpPr>
        <p:spPr bwMode="auto">
          <a:xfrm>
            <a:off x="0" y="2428875"/>
            <a:ext cx="6697663" cy="4429125"/>
          </a:xfrm>
          <a:prstGeom prst="rect">
            <a:avLst/>
          </a:prstGeom>
          <a:solidFill>
            <a:srgbClr val="FFFF00"/>
          </a:solidFill>
          <a:ln w="9525">
            <a:noFill/>
            <a:miter lim="800000"/>
            <a:headEnd/>
            <a:tailEnd/>
          </a:ln>
        </p:spPr>
        <p:txBody>
          <a:bodyPr/>
          <a:lstStyle/>
          <a:p>
            <a:pPr marL="533400" indent="-533400" eaLnBrk="0" hangingPunct="0">
              <a:lnSpc>
                <a:spcPct val="90000"/>
              </a:lnSpc>
              <a:spcBef>
                <a:spcPct val="20000"/>
              </a:spcBef>
              <a:buFontTx/>
              <a:buChar char="•"/>
            </a:pPr>
            <a:r>
              <a:rPr lang="zh-CN" altLang="en-US" sz="2800">
                <a:solidFill>
                  <a:srgbClr val="000066"/>
                </a:solidFill>
                <a:ea typeface="华文新魏"/>
                <a:cs typeface="华文新魏"/>
              </a:rPr>
              <a:t>首次参加献血的人中会有极少数出现眩晕反应，表现为心慌、头晕、面色苍白、恶心、出冷汗，平卧休息片刻后，面色就会逐渐红润，症状很快消失。</a:t>
            </a:r>
          </a:p>
          <a:p>
            <a:pPr marL="533400" indent="-533400" eaLnBrk="0" hangingPunct="0">
              <a:lnSpc>
                <a:spcPct val="90000"/>
              </a:lnSpc>
              <a:spcBef>
                <a:spcPct val="20000"/>
              </a:spcBef>
              <a:buFontTx/>
              <a:buChar char="•"/>
            </a:pPr>
            <a:r>
              <a:rPr lang="zh-CN" altLang="en-US" sz="2800">
                <a:solidFill>
                  <a:srgbClr val="000066"/>
                </a:solidFill>
                <a:ea typeface="华文新魏"/>
                <a:cs typeface="华文新魏"/>
              </a:rPr>
              <a:t>造成这种反应的因素很多，有的是缺乏献血的生理知识，精神紧张；有的是心理因素，看到别人眩晕，自己也觉得晕；有的是睡眠不足；有的是空腹献血；有的是献血前疲劳过度等等。</a:t>
            </a:r>
          </a:p>
        </p:txBody>
      </p:sp>
      <p:pic>
        <p:nvPicPr>
          <p:cNvPr id="44037" name="Picture 19" descr="为什么少数人会出现献血反应">
            <a:hlinkClick r:id="rId2" action="ppaction://hlinksldjump"/>
          </p:cNvPr>
          <p:cNvPicPr>
            <a:picLocks noChangeAspect="1" noChangeArrowheads="1"/>
          </p:cNvPicPr>
          <p:nvPr/>
        </p:nvPicPr>
        <p:blipFill>
          <a:blip r:embed="rId3"/>
          <a:srcRect l="58322" t="34030" r="16014" b="7831"/>
          <a:stretch>
            <a:fillRect/>
          </a:stretch>
        </p:blipFill>
        <p:spPr bwMode="auto">
          <a:xfrm>
            <a:off x="7092950" y="2276475"/>
            <a:ext cx="1800225" cy="4105275"/>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50825" y="404813"/>
            <a:ext cx="4606925" cy="1066800"/>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6</a:t>
            </a:r>
            <a:r>
              <a:rPr lang="zh-CN" altLang="en-US" sz="3200" b="1">
                <a:solidFill>
                  <a:srgbClr val="FF3300"/>
                </a:solidFill>
                <a:latin typeface="方正楷体简体"/>
                <a:ea typeface="方正楷体简体"/>
                <a:cs typeface="方正楷体简体"/>
              </a:rPr>
              <a:t>、献血会不会传染疾病</a:t>
            </a:r>
            <a:r>
              <a:rPr lang="en-US" altLang="zh-CN" sz="3200" b="1">
                <a:solidFill>
                  <a:srgbClr val="FF3300"/>
                </a:solidFill>
                <a:latin typeface="方正楷体简体"/>
                <a:ea typeface="方正楷体简体"/>
                <a:cs typeface="方正楷体简体"/>
              </a:rPr>
              <a:t>?</a:t>
            </a:r>
            <a:endParaRPr lang="en-US" altLang="zh-CN" sz="3200" i="1">
              <a:solidFill>
                <a:srgbClr val="FF3300"/>
              </a:solidFill>
              <a:latin typeface="方正楷体简体"/>
              <a:ea typeface="方正楷体简体"/>
              <a:cs typeface="方正楷体简体"/>
            </a:endParaRPr>
          </a:p>
          <a:p>
            <a:endParaRPr lang="zh-CN" altLang="en-US" sz="3200">
              <a:solidFill>
                <a:srgbClr val="FFFF00"/>
              </a:solidFill>
              <a:latin typeface="方正楷体简体"/>
              <a:ea typeface="方正楷体简体"/>
              <a:cs typeface="方正楷体简体"/>
            </a:endParaRPr>
          </a:p>
        </p:txBody>
      </p:sp>
      <p:pic>
        <p:nvPicPr>
          <p:cNvPr id="2" name="图片 1"/>
          <p:cNvPicPr>
            <a:picLocks noChangeAspect="1"/>
          </p:cNvPicPr>
          <p:nvPr/>
        </p:nvPicPr>
        <p:blipFill>
          <a:blip r:embed="rId2"/>
          <a:srcRect l="15564" r="25468" b="917"/>
          <a:stretch>
            <a:fillRect/>
          </a:stretch>
        </p:blipFill>
        <p:spPr bwMode="auto">
          <a:xfrm>
            <a:off x="0" y="2492375"/>
            <a:ext cx="2124075" cy="4365625"/>
          </a:xfrm>
          <a:prstGeom prst="rect">
            <a:avLst/>
          </a:prstGeom>
          <a:noFill/>
          <a:ln w="9525">
            <a:noFill/>
            <a:miter lim="800000"/>
            <a:headEnd/>
            <a:tailEnd/>
          </a:ln>
        </p:spPr>
      </p:pic>
      <p:sp>
        <p:nvSpPr>
          <p:cNvPr id="45059" name="WordArt 16"/>
          <p:cNvSpPr>
            <a:spLocks noChangeArrowheads="1" noChangeShapeType="1" noTextEdit="1"/>
          </p:cNvSpPr>
          <p:nvPr/>
        </p:nvSpPr>
        <p:spPr bwMode="auto">
          <a:xfrm rot="600000">
            <a:off x="755650" y="1412875"/>
            <a:ext cx="261938" cy="884238"/>
          </a:xfrm>
          <a:prstGeom prst="rect">
            <a:avLst/>
          </a:prstGeom>
        </p:spPr>
        <p:txBody>
          <a:bodyPr wrap="none" fromWordArt="1">
            <a:prstTxWarp prst="textPlain">
              <a:avLst>
                <a:gd name="adj" fmla="val 50000"/>
              </a:avLst>
            </a:prstTxWarp>
          </a:bodyPr>
          <a:lstStyle/>
          <a:p>
            <a:pPr algn="ctr"/>
            <a:r>
              <a:rPr lang="zh-CN" altLang="en-US" sz="3600" kern="10">
                <a:ln w="9525">
                  <a:noFill/>
                  <a:round/>
                  <a:headEnd/>
                  <a:tailEnd/>
                </a:ln>
                <a:solidFill>
                  <a:srgbClr val="FF3300"/>
                </a:solidFill>
                <a:effectLst>
                  <a:outerShdw dist="35921" dir="2700000" algn="ctr" rotWithShape="0">
                    <a:srgbClr val="C0C0C0">
                      <a:alpha val="79999"/>
                    </a:srgbClr>
                  </a:outerShdw>
                </a:effectLst>
                <a:latin typeface="宋体"/>
                <a:ea typeface="宋体"/>
              </a:rPr>
              <a:t>！</a:t>
            </a:r>
          </a:p>
        </p:txBody>
      </p:sp>
      <p:sp>
        <p:nvSpPr>
          <p:cNvPr id="45060" name="AutoShape 17"/>
          <p:cNvSpPr>
            <a:spLocks noChangeArrowheads="1"/>
          </p:cNvSpPr>
          <p:nvPr/>
        </p:nvSpPr>
        <p:spPr bwMode="auto">
          <a:xfrm>
            <a:off x="1476375" y="1655763"/>
            <a:ext cx="4535488" cy="431800"/>
          </a:xfrm>
          <a:prstGeom prst="roundRect">
            <a:avLst>
              <a:gd name="adj" fmla="val 16667"/>
            </a:avLst>
          </a:prstGeom>
          <a:solidFill>
            <a:srgbClr val="CC99FF"/>
          </a:solidFill>
          <a:ln w="9525">
            <a:solidFill>
              <a:schemeClr val="accent1"/>
            </a:solidFill>
            <a:round/>
            <a:headEnd/>
            <a:tailEnd/>
          </a:ln>
        </p:spPr>
        <p:txBody>
          <a:bodyPr wrap="none" anchor="ctr"/>
          <a:lstStyle/>
          <a:p>
            <a:pPr algn="ctr"/>
            <a:r>
              <a:rPr lang="zh-CN" altLang="en-US" sz="2800">
                <a:solidFill>
                  <a:srgbClr val="000066"/>
                </a:solidFill>
                <a:latin typeface="Verdana" pitchFamily="34" charset="0"/>
                <a:ea typeface="华文新魏"/>
                <a:cs typeface="华文新魏"/>
              </a:rPr>
              <a:t>无偿献血不会传染疾病！</a:t>
            </a:r>
          </a:p>
        </p:txBody>
      </p:sp>
      <p:sp>
        <p:nvSpPr>
          <p:cNvPr id="45061" name="Rectangle 18"/>
          <p:cNvSpPr>
            <a:spLocks noChangeArrowheads="1"/>
          </p:cNvSpPr>
          <p:nvPr/>
        </p:nvSpPr>
        <p:spPr bwMode="auto">
          <a:xfrm>
            <a:off x="2051050" y="2565400"/>
            <a:ext cx="488950" cy="457200"/>
          </a:xfrm>
          <a:prstGeom prst="rect">
            <a:avLst/>
          </a:prstGeom>
          <a:noFill/>
          <a:ln w="9525">
            <a:noFill/>
            <a:miter lim="800000"/>
            <a:headEnd/>
            <a:tailEnd/>
          </a:ln>
        </p:spPr>
        <p:txBody>
          <a:bodyPr>
            <a:spAutoFit/>
          </a:bodyPr>
          <a:lstStyle/>
          <a:p>
            <a:r>
              <a:rPr lang="zh-CN" altLang="en-US" sz="2400">
                <a:solidFill>
                  <a:srgbClr val="000066"/>
                </a:solidFill>
                <a:latin typeface="Verdana" pitchFamily="34" charset="0"/>
                <a:ea typeface="华文彩云"/>
                <a:cs typeface="华文彩云"/>
              </a:rPr>
              <a:t>①</a:t>
            </a:r>
          </a:p>
        </p:txBody>
      </p:sp>
      <p:sp>
        <p:nvSpPr>
          <p:cNvPr id="45062" name="Rectangle 19"/>
          <p:cNvSpPr>
            <a:spLocks noChangeArrowheads="1"/>
          </p:cNvSpPr>
          <p:nvPr/>
        </p:nvSpPr>
        <p:spPr bwMode="auto">
          <a:xfrm>
            <a:off x="2916238" y="2565400"/>
            <a:ext cx="1008062" cy="360363"/>
          </a:xfrm>
          <a:prstGeom prst="rect">
            <a:avLst/>
          </a:prstGeom>
          <a:solidFill>
            <a:srgbClr val="FF99CC"/>
          </a:solidFill>
          <a:ln w="9525">
            <a:solidFill>
              <a:schemeClr val="accent1"/>
            </a:solidFill>
            <a:miter lim="800000"/>
            <a:headEnd/>
            <a:tailEnd/>
          </a:ln>
        </p:spPr>
        <p:txBody>
          <a:bodyPr wrap="none" anchor="ctr"/>
          <a:lstStyle/>
          <a:p>
            <a:pPr algn="ctr"/>
            <a:r>
              <a:rPr lang="zh-CN" altLang="en-US" sz="2800">
                <a:solidFill>
                  <a:srgbClr val="000066"/>
                </a:solidFill>
                <a:latin typeface="Verdana" pitchFamily="34" charset="0"/>
                <a:ea typeface="华文新魏"/>
                <a:cs typeface="华文新魏"/>
              </a:rPr>
              <a:t>器材</a:t>
            </a:r>
          </a:p>
        </p:txBody>
      </p:sp>
      <p:sp>
        <p:nvSpPr>
          <p:cNvPr id="45063" name="Text Box 20"/>
          <p:cNvSpPr txBox="1">
            <a:spLocks noChangeArrowheads="1"/>
          </p:cNvSpPr>
          <p:nvPr/>
        </p:nvSpPr>
        <p:spPr bwMode="auto">
          <a:xfrm>
            <a:off x="2133600" y="3200400"/>
            <a:ext cx="5095875" cy="3425825"/>
          </a:xfrm>
          <a:prstGeom prst="rect">
            <a:avLst/>
          </a:prstGeom>
          <a:solidFill>
            <a:srgbClr val="FFFFCC"/>
          </a:solidFill>
          <a:ln w="9525">
            <a:noFill/>
            <a:miter lim="800000"/>
            <a:headEnd/>
            <a:tailEnd/>
          </a:ln>
        </p:spPr>
        <p:txBody>
          <a:bodyPr>
            <a:spAutoFit/>
          </a:bodyPr>
          <a:lstStyle/>
          <a:p>
            <a:pPr>
              <a:lnSpc>
                <a:spcPct val="120000"/>
              </a:lnSpc>
            </a:pPr>
            <a:r>
              <a:rPr lang="zh-CN" altLang="en-US" sz="2600">
                <a:solidFill>
                  <a:srgbClr val="000066"/>
                </a:solidFill>
                <a:ea typeface="华文新魏"/>
                <a:cs typeface="华文新魏"/>
              </a:rPr>
              <a:t>国家对采血使用的耗材和消毒方式都有严格的规定，血站使用的是经过严格消毒灭菌处理的一次性采血袋和注射器，用后也是按照国家规定集中销毁。而且这些生产厂家都经国家卫生行政部门验收批准的</a:t>
            </a:r>
          </a:p>
        </p:txBody>
      </p:sp>
      <p:pic>
        <p:nvPicPr>
          <p:cNvPr id="45064" name="Picture 21" descr="DSCN8248"/>
          <p:cNvPicPr>
            <a:picLocks noChangeAspect="1" noChangeArrowheads="1"/>
          </p:cNvPicPr>
          <p:nvPr/>
        </p:nvPicPr>
        <p:blipFill>
          <a:blip r:embed="rId3"/>
          <a:srcRect/>
          <a:stretch>
            <a:fillRect/>
          </a:stretch>
        </p:blipFill>
        <p:spPr bwMode="auto">
          <a:xfrm>
            <a:off x="7343775" y="3429000"/>
            <a:ext cx="1647825" cy="2743200"/>
          </a:xfrm>
          <a:prstGeom prst="rect">
            <a:avLst/>
          </a:prstGeom>
          <a:noFill/>
          <a:ln w="9525">
            <a:noFill/>
            <a:miter lim="800000"/>
            <a:headEnd/>
            <a:tailEnd/>
          </a:ln>
        </p:spPr>
      </p:pic>
      <p:pic>
        <p:nvPicPr>
          <p:cNvPr id="45065" name="Picture 22" descr="DSCN8247"/>
          <p:cNvPicPr>
            <a:picLocks noChangeAspect="1" noChangeArrowheads="1"/>
          </p:cNvPicPr>
          <p:nvPr/>
        </p:nvPicPr>
        <p:blipFill>
          <a:blip r:embed="rId4">
            <a:lum bright="18000"/>
          </a:blip>
          <a:srcRect/>
          <a:stretch>
            <a:fillRect/>
          </a:stretch>
        </p:blipFill>
        <p:spPr bwMode="auto">
          <a:xfrm>
            <a:off x="7010400" y="228600"/>
            <a:ext cx="1908175" cy="2681288"/>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28600" y="381000"/>
            <a:ext cx="4606925" cy="1066800"/>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6</a:t>
            </a:r>
            <a:r>
              <a:rPr lang="zh-CN" altLang="en-US" sz="3200" b="1">
                <a:solidFill>
                  <a:srgbClr val="FF3300"/>
                </a:solidFill>
                <a:latin typeface="方正楷体简体"/>
                <a:ea typeface="方正楷体简体"/>
                <a:cs typeface="方正楷体简体"/>
              </a:rPr>
              <a:t>、献血会不会传染疾病</a:t>
            </a:r>
            <a:r>
              <a:rPr lang="en-US" altLang="zh-CN" sz="3200" b="1">
                <a:solidFill>
                  <a:srgbClr val="FF3300"/>
                </a:solidFill>
                <a:latin typeface="方正楷体简体"/>
                <a:ea typeface="方正楷体简体"/>
                <a:cs typeface="方正楷体简体"/>
              </a:rPr>
              <a:t>?</a:t>
            </a:r>
            <a:endParaRPr lang="en-US" altLang="zh-CN" sz="3200" i="1">
              <a:solidFill>
                <a:srgbClr val="FF3300"/>
              </a:solidFill>
              <a:latin typeface="方正楷体简体"/>
              <a:ea typeface="方正楷体简体"/>
              <a:cs typeface="方正楷体简体"/>
            </a:endParaRPr>
          </a:p>
          <a:p>
            <a:endParaRPr lang="zh-CN" altLang="en-US" sz="3200">
              <a:solidFill>
                <a:srgbClr val="FFFF00"/>
              </a:solidFill>
              <a:latin typeface="方正楷体简体"/>
              <a:ea typeface="方正楷体简体"/>
              <a:cs typeface="方正楷体简体"/>
            </a:endParaRPr>
          </a:p>
        </p:txBody>
      </p:sp>
      <p:pic>
        <p:nvPicPr>
          <p:cNvPr id="2" name="图片 1"/>
          <p:cNvPicPr>
            <a:picLocks noChangeAspect="1"/>
          </p:cNvPicPr>
          <p:nvPr/>
        </p:nvPicPr>
        <p:blipFill>
          <a:blip r:embed="rId2"/>
          <a:srcRect l="15564" r="25468" b="917"/>
          <a:stretch>
            <a:fillRect/>
          </a:stretch>
        </p:blipFill>
        <p:spPr bwMode="auto">
          <a:xfrm>
            <a:off x="0" y="2492375"/>
            <a:ext cx="2124075" cy="4365625"/>
          </a:xfrm>
          <a:prstGeom prst="rect">
            <a:avLst/>
          </a:prstGeom>
          <a:noFill/>
          <a:ln w="9525">
            <a:noFill/>
            <a:miter lim="800000"/>
            <a:headEnd/>
            <a:tailEnd/>
          </a:ln>
        </p:spPr>
      </p:pic>
      <p:sp>
        <p:nvSpPr>
          <p:cNvPr id="46083" name="WordArt 16"/>
          <p:cNvSpPr>
            <a:spLocks noChangeArrowheads="1" noChangeShapeType="1" noTextEdit="1"/>
          </p:cNvSpPr>
          <p:nvPr/>
        </p:nvSpPr>
        <p:spPr bwMode="auto">
          <a:xfrm rot="600000">
            <a:off x="755650" y="1412875"/>
            <a:ext cx="261938" cy="884238"/>
          </a:xfrm>
          <a:prstGeom prst="rect">
            <a:avLst/>
          </a:prstGeom>
        </p:spPr>
        <p:txBody>
          <a:bodyPr wrap="none" fromWordArt="1">
            <a:prstTxWarp prst="textPlain">
              <a:avLst>
                <a:gd name="adj" fmla="val 50000"/>
              </a:avLst>
            </a:prstTxWarp>
          </a:bodyPr>
          <a:lstStyle/>
          <a:p>
            <a:pPr algn="ctr"/>
            <a:r>
              <a:rPr lang="zh-CN" altLang="en-US" sz="3600" kern="10">
                <a:ln w="9525">
                  <a:noFill/>
                  <a:round/>
                  <a:headEnd/>
                  <a:tailEnd/>
                </a:ln>
                <a:solidFill>
                  <a:srgbClr val="FF3300"/>
                </a:solidFill>
                <a:effectLst>
                  <a:outerShdw dist="35921" dir="2700000" algn="ctr" rotWithShape="0">
                    <a:srgbClr val="C0C0C0">
                      <a:alpha val="79999"/>
                    </a:srgbClr>
                  </a:outerShdw>
                </a:effectLst>
                <a:latin typeface="宋体"/>
                <a:ea typeface="宋体"/>
              </a:rPr>
              <a:t>！</a:t>
            </a:r>
          </a:p>
        </p:txBody>
      </p:sp>
      <p:sp>
        <p:nvSpPr>
          <p:cNvPr id="46084" name="Rectangle 17"/>
          <p:cNvSpPr>
            <a:spLocks noChangeArrowheads="1"/>
          </p:cNvSpPr>
          <p:nvPr/>
        </p:nvSpPr>
        <p:spPr bwMode="auto">
          <a:xfrm>
            <a:off x="2195513" y="1628775"/>
            <a:ext cx="488950" cy="457200"/>
          </a:xfrm>
          <a:prstGeom prst="rect">
            <a:avLst/>
          </a:prstGeom>
          <a:noFill/>
          <a:ln w="9525">
            <a:noFill/>
            <a:miter lim="800000"/>
            <a:headEnd/>
            <a:tailEnd/>
          </a:ln>
        </p:spPr>
        <p:txBody>
          <a:bodyPr wrap="none">
            <a:spAutoFit/>
          </a:bodyPr>
          <a:lstStyle/>
          <a:p>
            <a:r>
              <a:rPr lang="zh-CN" altLang="en-US" sz="2400">
                <a:solidFill>
                  <a:srgbClr val="000066"/>
                </a:solidFill>
                <a:ea typeface="华文彩云"/>
                <a:cs typeface="华文彩云"/>
              </a:rPr>
              <a:t>②</a:t>
            </a:r>
          </a:p>
        </p:txBody>
      </p:sp>
      <p:sp>
        <p:nvSpPr>
          <p:cNvPr id="46085" name="Rectangle 18"/>
          <p:cNvSpPr>
            <a:spLocks noChangeArrowheads="1"/>
          </p:cNvSpPr>
          <p:nvPr/>
        </p:nvSpPr>
        <p:spPr bwMode="auto">
          <a:xfrm>
            <a:off x="3132138" y="1700213"/>
            <a:ext cx="936625" cy="360362"/>
          </a:xfrm>
          <a:prstGeom prst="rect">
            <a:avLst/>
          </a:prstGeom>
          <a:solidFill>
            <a:srgbClr val="FF99CC"/>
          </a:solidFill>
          <a:ln w="9525">
            <a:noFill/>
            <a:miter lim="800000"/>
            <a:headEnd/>
            <a:tailEnd/>
          </a:ln>
        </p:spPr>
        <p:txBody>
          <a:bodyPr wrap="none" anchor="ctr"/>
          <a:lstStyle/>
          <a:p>
            <a:pPr algn="ctr"/>
            <a:r>
              <a:rPr lang="zh-CN" altLang="en-US" sz="2800">
                <a:solidFill>
                  <a:srgbClr val="000066"/>
                </a:solidFill>
                <a:latin typeface="Verdana" pitchFamily="34" charset="0"/>
                <a:ea typeface="华文新魏"/>
                <a:cs typeface="华文新魏"/>
              </a:rPr>
              <a:t>环境</a:t>
            </a:r>
          </a:p>
        </p:txBody>
      </p:sp>
      <p:sp>
        <p:nvSpPr>
          <p:cNvPr id="46086" name="Text Box 19"/>
          <p:cNvSpPr txBox="1">
            <a:spLocks noChangeArrowheads="1"/>
          </p:cNvSpPr>
          <p:nvPr/>
        </p:nvSpPr>
        <p:spPr bwMode="auto">
          <a:xfrm>
            <a:off x="2195513" y="2420938"/>
            <a:ext cx="6643687" cy="519112"/>
          </a:xfrm>
          <a:prstGeom prst="rect">
            <a:avLst/>
          </a:prstGeom>
          <a:solidFill>
            <a:srgbClr val="FFFFCC"/>
          </a:solidFill>
          <a:ln w="9525">
            <a:noFill/>
            <a:miter lim="800000"/>
            <a:headEnd/>
            <a:tailEnd/>
          </a:ln>
        </p:spPr>
        <p:txBody>
          <a:bodyPr>
            <a:spAutoFit/>
          </a:bodyPr>
          <a:lstStyle/>
          <a:p>
            <a:r>
              <a:rPr lang="zh-CN" altLang="en-US" sz="2800">
                <a:solidFill>
                  <a:srgbClr val="000066"/>
                </a:solidFill>
                <a:latin typeface="Verdana" pitchFamily="34" charset="0"/>
                <a:ea typeface="华文新魏"/>
                <a:cs typeface="华文新魏"/>
              </a:rPr>
              <a:t>对采血环境、献血者采血部位严格消毒</a:t>
            </a:r>
          </a:p>
        </p:txBody>
      </p:sp>
      <p:pic>
        <p:nvPicPr>
          <p:cNvPr id="46087" name="Picture 20" descr="DSC_0010"/>
          <p:cNvPicPr>
            <a:picLocks noChangeAspect="1" noChangeArrowheads="1"/>
          </p:cNvPicPr>
          <p:nvPr/>
        </p:nvPicPr>
        <p:blipFill>
          <a:blip r:embed="rId3"/>
          <a:srcRect/>
          <a:stretch>
            <a:fillRect/>
          </a:stretch>
        </p:blipFill>
        <p:spPr bwMode="auto">
          <a:xfrm>
            <a:off x="2843213" y="3313113"/>
            <a:ext cx="5330825" cy="3544887"/>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28600" y="381000"/>
            <a:ext cx="2622550" cy="579438"/>
          </a:xfrm>
          <a:prstGeom prst="rect">
            <a:avLst/>
          </a:prstGeom>
          <a:noFill/>
          <a:ln w="9525">
            <a:noFill/>
            <a:miter lim="800000"/>
            <a:headEnd/>
            <a:tailEnd/>
          </a:ln>
        </p:spPr>
        <p:txBody>
          <a:bodyPr wrap="none">
            <a:spAutoFit/>
          </a:bodyPr>
          <a:lstStyle/>
          <a:p>
            <a:r>
              <a:rPr lang="zh-CN" altLang="en-US" sz="3200">
                <a:solidFill>
                  <a:srgbClr val="FF3300"/>
                </a:solidFill>
                <a:latin typeface="方正楷体简体"/>
                <a:ea typeface="方正楷体简体"/>
                <a:cs typeface="碳化硅大黑体"/>
              </a:rPr>
              <a:t>无偿献血现状</a:t>
            </a:r>
          </a:p>
        </p:txBody>
      </p:sp>
      <p:pic>
        <p:nvPicPr>
          <p:cNvPr id="2" name="图片 1"/>
          <p:cNvPicPr>
            <a:picLocks noChangeAspect="1"/>
          </p:cNvPicPr>
          <p:nvPr/>
        </p:nvPicPr>
        <p:blipFill>
          <a:blip r:embed="rId3"/>
          <a:srcRect l="15564" r="25468" b="917"/>
          <a:stretch>
            <a:fillRect/>
          </a:stretch>
        </p:blipFill>
        <p:spPr bwMode="auto">
          <a:xfrm>
            <a:off x="5854700" y="3143250"/>
            <a:ext cx="3289300" cy="3714750"/>
          </a:xfrm>
          <a:prstGeom prst="rect">
            <a:avLst/>
          </a:prstGeom>
          <a:noFill/>
          <a:ln w="9525">
            <a:noFill/>
            <a:miter lim="800000"/>
            <a:headEnd/>
            <a:tailEnd/>
          </a:ln>
        </p:spPr>
      </p:pic>
      <p:sp>
        <p:nvSpPr>
          <p:cNvPr id="17411" name="Rectangle 16"/>
          <p:cNvSpPr>
            <a:spLocks noChangeArrowheads="1"/>
          </p:cNvSpPr>
          <p:nvPr/>
        </p:nvSpPr>
        <p:spPr bwMode="auto">
          <a:xfrm>
            <a:off x="1143000" y="1143000"/>
            <a:ext cx="6943725" cy="519113"/>
          </a:xfrm>
          <a:prstGeom prst="rect">
            <a:avLst/>
          </a:prstGeom>
          <a:solidFill>
            <a:srgbClr val="CC99FF"/>
          </a:solidFill>
          <a:ln w="9525">
            <a:noFill/>
            <a:miter lim="800000"/>
            <a:headEnd/>
            <a:tailEnd/>
          </a:ln>
          <a:effectLst>
            <a:prstShdw prst="shdw17" dist="17961" dir="2700000">
              <a:srgbClr val="7A5C99"/>
            </a:prstShdw>
          </a:effectLst>
        </p:spPr>
        <p:txBody>
          <a:bodyPr wrap="none" anchor="ctr">
            <a:spAutoFit/>
          </a:bodyPr>
          <a:lstStyle/>
          <a:p>
            <a:r>
              <a:rPr lang="zh-CN" altLang="en-US" sz="2800">
                <a:ea typeface="方正楷体简体"/>
                <a:cs typeface="方正楷体简体"/>
              </a:rPr>
              <a:t> 无偿献血是衡量社会文明程度的重要标准</a:t>
            </a:r>
            <a:r>
              <a:rPr lang="en-US" altLang="zh-CN" sz="2800">
                <a:ea typeface="方正楷体简体"/>
                <a:cs typeface="方正楷体简体"/>
              </a:rPr>
              <a:t>!!</a:t>
            </a:r>
            <a:r>
              <a:rPr lang="en-US" altLang="zh-CN"/>
              <a:t> </a:t>
            </a:r>
          </a:p>
        </p:txBody>
      </p:sp>
      <p:sp>
        <p:nvSpPr>
          <p:cNvPr id="17412" name="Rectangle 17"/>
          <p:cNvSpPr>
            <a:spLocks noChangeArrowheads="1"/>
          </p:cNvSpPr>
          <p:nvPr/>
        </p:nvSpPr>
        <p:spPr bwMode="auto">
          <a:xfrm>
            <a:off x="609600" y="2195513"/>
            <a:ext cx="5029200" cy="3016250"/>
          </a:xfrm>
          <a:prstGeom prst="rect">
            <a:avLst/>
          </a:prstGeom>
          <a:solidFill>
            <a:srgbClr val="FFCC99"/>
          </a:solidFill>
          <a:ln w="9525">
            <a:noFill/>
            <a:miter lim="800000"/>
            <a:headEnd/>
            <a:tailEnd/>
          </a:ln>
          <a:effectLst>
            <a:prstShdw prst="shdw17" dist="17961" dir="2700000">
              <a:srgbClr val="997A5C"/>
            </a:prstShdw>
          </a:effectLst>
        </p:spPr>
        <p:txBody>
          <a:bodyPr anchor="ctr">
            <a:spAutoFit/>
          </a:bodyPr>
          <a:lstStyle/>
          <a:p>
            <a:r>
              <a:rPr lang="zh-CN" altLang="en-US" sz="3200">
                <a:latin typeface="方正楷体简体"/>
                <a:ea typeface="方正楷体简体"/>
                <a:cs typeface="方正楷体简体"/>
              </a:rPr>
              <a:t>     高收入国家的人口献血率</a:t>
            </a:r>
            <a:r>
              <a:rPr lang="en-US" altLang="zh-CN" sz="3200">
                <a:latin typeface="方正楷体简体"/>
                <a:ea typeface="方正楷体简体"/>
                <a:cs typeface="方正楷体简体"/>
              </a:rPr>
              <a:t>:45.4</a:t>
            </a:r>
            <a:r>
              <a:rPr lang="en-US" altLang="zh-CN" sz="3200">
                <a:ea typeface="方正楷体简体"/>
                <a:cs typeface="方正楷体简体"/>
              </a:rPr>
              <a:t>‰</a:t>
            </a:r>
            <a:r>
              <a:rPr lang="zh-CN" altLang="en-US" sz="3200">
                <a:latin typeface="方正楷体简体"/>
                <a:ea typeface="方正楷体简体"/>
                <a:cs typeface="方正楷体简体"/>
              </a:rPr>
              <a:t>，（丹麦最高</a:t>
            </a:r>
            <a:r>
              <a:rPr lang="en-US" altLang="zh-CN" sz="3200">
                <a:latin typeface="方正楷体简体"/>
                <a:ea typeface="方正楷体简体"/>
                <a:cs typeface="方正楷体简体"/>
              </a:rPr>
              <a:t>67</a:t>
            </a:r>
            <a:r>
              <a:rPr lang="en-US" altLang="zh-CN"/>
              <a:t>‰ </a:t>
            </a:r>
            <a:r>
              <a:rPr lang="zh-CN" altLang="en-US" sz="3200">
                <a:latin typeface="方正楷体简体"/>
                <a:ea typeface="方正楷体简体"/>
                <a:cs typeface="方正楷体简体"/>
              </a:rPr>
              <a:t>）</a:t>
            </a:r>
          </a:p>
          <a:p>
            <a:endParaRPr lang="zh-CN" altLang="en-US" sz="3200">
              <a:latin typeface="方正楷体简体"/>
              <a:ea typeface="方正楷体简体"/>
              <a:cs typeface="方正楷体简体"/>
            </a:endParaRPr>
          </a:p>
          <a:p>
            <a:r>
              <a:rPr lang="zh-CN" altLang="en-US" sz="3200">
                <a:latin typeface="方正楷体简体"/>
                <a:ea typeface="方正楷体简体"/>
                <a:cs typeface="方正楷体简体"/>
              </a:rPr>
              <a:t>    香港和澳门的人口献血率</a:t>
            </a:r>
            <a:r>
              <a:rPr lang="en-US" altLang="zh-CN" sz="3200">
                <a:latin typeface="方正楷体简体"/>
                <a:ea typeface="方正楷体简体"/>
                <a:cs typeface="方正楷体简体"/>
              </a:rPr>
              <a:t>:30</a:t>
            </a:r>
            <a:r>
              <a:rPr lang="en-US" altLang="zh-CN" sz="3200">
                <a:ea typeface="方正楷体简体"/>
                <a:cs typeface="方正楷体简体"/>
              </a:rPr>
              <a:t>‰</a:t>
            </a:r>
            <a:r>
              <a:rPr lang="zh-CN" altLang="en-US" sz="3200">
                <a:latin typeface="方正楷体简体"/>
                <a:ea typeface="方正楷体简体"/>
                <a:cs typeface="方正楷体简体"/>
              </a:rPr>
              <a:t>和</a:t>
            </a:r>
            <a:r>
              <a:rPr lang="en-US" altLang="zh-CN" sz="3200">
                <a:latin typeface="方正楷体简体"/>
                <a:ea typeface="方正楷体简体"/>
                <a:cs typeface="方正楷体简体"/>
              </a:rPr>
              <a:t>23</a:t>
            </a:r>
            <a:r>
              <a:rPr lang="en-US" altLang="zh-CN" sz="3200">
                <a:ea typeface="方正楷体简体"/>
                <a:cs typeface="方正楷体简体"/>
              </a:rPr>
              <a:t>‰</a:t>
            </a:r>
            <a:r>
              <a:rPr lang="zh-CN" altLang="en-US">
                <a:latin typeface="方正楷体简体"/>
                <a:ea typeface="方正楷体简体"/>
                <a:cs typeface="方正楷体简体"/>
              </a:rPr>
              <a:t> </a:t>
            </a:r>
          </a:p>
        </p:txBody>
      </p:sp>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28600" y="381000"/>
            <a:ext cx="4586288" cy="579438"/>
          </a:xfrm>
          <a:prstGeom prst="rect">
            <a:avLst/>
          </a:prstGeom>
          <a:noFill/>
          <a:ln w="9525">
            <a:noFill/>
            <a:miter lim="800000"/>
            <a:headEnd/>
            <a:tailEnd/>
          </a:ln>
        </p:spPr>
        <p:txBody>
          <a:bodyPr wrap="none">
            <a:spAutoFit/>
          </a:bodyPr>
          <a:lstStyle/>
          <a:p>
            <a:r>
              <a:rPr lang="zh-CN" altLang="en-US" sz="3200">
                <a:solidFill>
                  <a:srgbClr val="FF3300"/>
                </a:solidFill>
                <a:latin typeface="方正楷体简体"/>
                <a:ea typeface="方正楷体简体"/>
                <a:cs typeface="方正楷体简体"/>
              </a:rPr>
              <a:t>献血很安全   输血有风险</a:t>
            </a:r>
          </a:p>
        </p:txBody>
      </p:sp>
      <p:pic>
        <p:nvPicPr>
          <p:cNvPr id="2" name="图片 1"/>
          <p:cNvPicPr>
            <a:picLocks noChangeAspect="1"/>
          </p:cNvPicPr>
          <p:nvPr/>
        </p:nvPicPr>
        <p:blipFill>
          <a:blip r:embed="rId3"/>
          <a:srcRect l="15564" r="25468" b="917"/>
          <a:stretch>
            <a:fillRect/>
          </a:stretch>
        </p:blipFill>
        <p:spPr bwMode="auto">
          <a:xfrm>
            <a:off x="0" y="2492375"/>
            <a:ext cx="2124075" cy="4365625"/>
          </a:xfrm>
          <a:prstGeom prst="rect">
            <a:avLst/>
          </a:prstGeom>
          <a:noFill/>
          <a:ln w="9525">
            <a:noFill/>
            <a:miter lim="800000"/>
            <a:headEnd/>
            <a:tailEnd/>
          </a:ln>
        </p:spPr>
      </p:pic>
      <p:sp>
        <p:nvSpPr>
          <p:cNvPr id="47107" name="Rectangle 16"/>
          <p:cNvSpPr>
            <a:spLocks noChangeArrowheads="1"/>
          </p:cNvSpPr>
          <p:nvPr/>
        </p:nvSpPr>
        <p:spPr bwMode="auto">
          <a:xfrm>
            <a:off x="2195513" y="1512888"/>
            <a:ext cx="6518275" cy="5345112"/>
          </a:xfrm>
          <a:prstGeom prst="rect">
            <a:avLst/>
          </a:prstGeom>
          <a:solidFill>
            <a:srgbClr val="FFFF99"/>
          </a:solidFill>
          <a:ln w="9525">
            <a:noFill/>
            <a:miter lim="800000"/>
            <a:headEnd/>
            <a:tailEnd/>
          </a:ln>
        </p:spPr>
        <p:txBody>
          <a:bodyPr/>
          <a:lstStyle/>
          <a:p>
            <a:pPr marL="342900" indent="-342900" eaLnBrk="0" hangingPunct="0">
              <a:spcBef>
                <a:spcPct val="20000"/>
              </a:spcBef>
            </a:pPr>
            <a:r>
              <a:rPr lang="zh-CN" altLang="en-US" sz="2800">
                <a:solidFill>
                  <a:srgbClr val="CC00CC"/>
                </a:solidFill>
                <a:latin typeface="方正楷体简体"/>
                <a:ea typeface="方正楷体简体"/>
                <a:cs typeface="方正楷体简体"/>
              </a:rPr>
              <a:t>输血是存在一定风险的 </a:t>
            </a:r>
          </a:p>
          <a:p>
            <a:pPr marL="342900" indent="-342900" eaLnBrk="0" hangingPunct="0">
              <a:spcBef>
                <a:spcPct val="20000"/>
              </a:spcBef>
            </a:pPr>
            <a:r>
              <a:rPr lang="zh-CN" altLang="en-US" sz="2800">
                <a:solidFill>
                  <a:srgbClr val="CC00CC"/>
                </a:solidFill>
                <a:latin typeface="方正楷体简体"/>
                <a:ea typeface="方正楷体简体"/>
                <a:cs typeface="方正楷体简体"/>
              </a:rPr>
              <a:t>原因有四个：</a:t>
            </a:r>
          </a:p>
          <a:p>
            <a:pPr marL="342900" indent="-342900" eaLnBrk="0" hangingPunct="0">
              <a:spcBef>
                <a:spcPct val="20000"/>
              </a:spcBef>
              <a:buFontTx/>
              <a:buChar char="•"/>
            </a:pPr>
            <a:r>
              <a:rPr lang="zh-CN" altLang="en-US" sz="2800">
                <a:solidFill>
                  <a:srgbClr val="CC00CC"/>
                </a:solidFill>
                <a:latin typeface="方正楷体简体"/>
                <a:ea typeface="方正楷体简体"/>
                <a:cs typeface="方正楷体简体"/>
              </a:rPr>
              <a:t>一是人体感染疾病病毒后在</a:t>
            </a:r>
            <a:r>
              <a:rPr lang="zh-CN" altLang="en-US" sz="2800">
                <a:solidFill>
                  <a:srgbClr val="CC00CC"/>
                </a:solidFill>
                <a:latin typeface="华文中宋"/>
                <a:ea typeface="方正楷体简体"/>
                <a:cs typeface="方正楷体简体"/>
              </a:rPr>
              <a:t>“</a:t>
            </a:r>
            <a:r>
              <a:rPr lang="zh-CN" altLang="en-US" sz="2800">
                <a:solidFill>
                  <a:srgbClr val="CC00CC"/>
                </a:solidFill>
                <a:latin typeface="方正楷体简体"/>
                <a:ea typeface="方正楷体简体"/>
                <a:cs typeface="方正楷体简体"/>
              </a:rPr>
              <a:t>窗口期</a:t>
            </a:r>
            <a:r>
              <a:rPr lang="zh-CN" altLang="en-US" sz="2800">
                <a:solidFill>
                  <a:srgbClr val="CC00CC"/>
                </a:solidFill>
                <a:latin typeface="华文中宋"/>
                <a:ea typeface="方正楷体简体"/>
                <a:cs typeface="方正楷体简体"/>
              </a:rPr>
              <a:t>”</a:t>
            </a:r>
            <a:r>
              <a:rPr lang="zh-CN" altLang="en-US" sz="2800">
                <a:solidFill>
                  <a:srgbClr val="CC00CC"/>
                </a:solidFill>
                <a:latin typeface="方正楷体简体"/>
                <a:ea typeface="方正楷体简体"/>
                <a:cs typeface="方正楷体简体"/>
              </a:rPr>
              <a:t>内无法检测出来；</a:t>
            </a:r>
          </a:p>
          <a:p>
            <a:pPr marL="342900" indent="-342900" eaLnBrk="0" hangingPunct="0">
              <a:spcBef>
                <a:spcPct val="20000"/>
              </a:spcBef>
              <a:buFontTx/>
              <a:buChar char="•"/>
            </a:pPr>
            <a:r>
              <a:rPr lang="zh-CN" altLang="en-US" sz="2800">
                <a:solidFill>
                  <a:srgbClr val="CC00CC"/>
                </a:solidFill>
                <a:latin typeface="方正楷体简体"/>
                <a:ea typeface="方正楷体简体"/>
                <a:cs typeface="方正楷体简体"/>
              </a:rPr>
              <a:t>二是目前列入血液检测的项目有限，还有一些疾病未列入其中；</a:t>
            </a:r>
          </a:p>
          <a:p>
            <a:pPr marL="342900" indent="-342900" eaLnBrk="0" hangingPunct="0">
              <a:spcBef>
                <a:spcPct val="20000"/>
              </a:spcBef>
              <a:buFontTx/>
              <a:buChar char="•"/>
            </a:pPr>
            <a:r>
              <a:rPr lang="zh-CN" altLang="en-US" sz="2800">
                <a:solidFill>
                  <a:srgbClr val="CC00CC"/>
                </a:solidFill>
                <a:latin typeface="方正楷体简体"/>
                <a:ea typeface="方正楷体简体"/>
                <a:cs typeface="方正楷体简体"/>
              </a:rPr>
              <a:t>三是目前科技水平有限以及病毒变异都可能导致病毒不能完全检测出来；</a:t>
            </a:r>
          </a:p>
          <a:p>
            <a:pPr marL="342900" indent="-342900" eaLnBrk="0" hangingPunct="0">
              <a:spcBef>
                <a:spcPct val="20000"/>
              </a:spcBef>
              <a:buFontTx/>
              <a:buChar char="•"/>
            </a:pPr>
            <a:r>
              <a:rPr lang="zh-CN" altLang="en-US" sz="2800">
                <a:solidFill>
                  <a:srgbClr val="CC00CC"/>
                </a:solidFill>
                <a:latin typeface="方正楷体简体"/>
                <a:ea typeface="方正楷体简体"/>
                <a:cs typeface="方正楷体简体"/>
              </a:rPr>
              <a:t>四是输血还可能导致输血免疫性反应，可能发生输血风险。 </a:t>
            </a:r>
          </a:p>
        </p:txBody>
      </p:sp>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28600" y="381000"/>
            <a:ext cx="5422900" cy="579438"/>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7</a:t>
            </a:r>
            <a:r>
              <a:rPr lang="zh-CN" altLang="en-US" sz="3200" b="1">
                <a:solidFill>
                  <a:srgbClr val="FF3300"/>
                </a:solidFill>
                <a:latin typeface="方正楷体简体"/>
                <a:ea typeface="方正楷体简体"/>
                <a:cs typeface="方正楷体简体"/>
              </a:rPr>
              <a:t>、献血会不会影响身体健康</a:t>
            </a:r>
            <a:r>
              <a:rPr lang="en-US" altLang="zh-CN" sz="3200" b="1">
                <a:solidFill>
                  <a:srgbClr val="FF3300"/>
                </a:solidFill>
                <a:latin typeface="方正楷体简体"/>
                <a:ea typeface="方正楷体简体"/>
                <a:cs typeface="方正楷体简体"/>
              </a:rPr>
              <a:t>?</a:t>
            </a:r>
            <a:endParaRPr lang="zh-CN" altLang="en-US" sz="3200" b="1">
              <a:solidFill>
                <a:srgbClr val="FF3300"/>
              </a:solidFill>
              <a:latin typeface="方正楷体简体"/>
              <a:ea typeface="方正楷体简体"/>
              <a:cs typeface="方正楷体简体"/>
            </a:endParaRPr>
          </a:p>
        </p:txBody>
      </p:sp>
      <p:pic>
        <p:nvPicPr>
          <p:cNvPr id="2" name="图片 1"/>
          <p:cNvPicPr>
            <a:picLocks noChangeAspect="1"/>
          </p:cNvPicPr>
          <p:nvPr/>
        </p:nvPicPr>
        <p:blipFill>
          <a:blip r:embed="rId2"/>
          <a:srcRect l="15564" r="25468" b="917"/>
          <a:stretch>
            <a:fillRect/>
          </a:stretch>
        </p:blipFill>
        <p:spPr bwMode="auto">
          <a:xfrm>
            <a:off x="0" y="2492375"/>
            <a:ext cx="2124075" cy="4365625"/>
          </a:xfrm>
          <a:prstGeom prst="rect">
            <a:avLst/>
          </a:prstGeom>
          <a:noFill/>
          <a:ln w="9525">
            <a:noFill/>
            <a:miter lim="800000"/>
            <a:headEnd/>
            <a:tailEnd/>
          </a:ln>
        </p:spPr>
      </p:pic>
      <p:sp>
        <p:nvSpPr>
          <p:cNvPr id="49155" name="Rectangle 16"/>
          <p:cNvSpPr>
            <a:spLocks noChangeArrowheads="1"/>
          </p:cNvSpPr>
          <p:nvPr/>
        </p:nvSpPr>
        <p:spPr bwMode="auto">
          <a:xfrm>
            <a:off x="2555875" y="1916113"/>
            <a:ext cx="3890963" cy="3189287"/>
          </a:xfrm>
          <a:prstGeom prst="rect">
            <a:avLst/>
          </a:prstGeom>
          <a:solidFill>
            <a:srgbClr val="FFFFCC"/>
          </a:solidFill>
          <a:ln w="9525">
            <a:noFill/>
            <a:miter lim="800000"/>
            <a:headEnd/>
            <a:tailEnd/>
          </a:ln>
        </p:spPr>
        <p:txBody>
          <a:bodyPr/>
          <a:lstStyle/>
          <a:p>
            <a:pPr marL="342900" indent="-342900" eaLnBrk="0" hangingPunct="0">
              <a:lnSpc>
                <a:spcPct val="120000"/>
              </a:lnSpc>
              <a:spcBef>
                <a:spcPct val="20000"/>
              </a:spcBef>
              <a:buFontTx/>
              <a:buChar char="•"/>
            </a:pPr>
            <a:r>
              <a:rPr lang="zh-CN" altLang="en-US" sz="2800">
                <a:solidFill>
                  <a:srgbClr val="000066"/>
                </a:solidFill>
                <a:latin typeface="华文新魏"/>
                <a:ea typeface="华文新魏"/>
                <a:cs typeface="华文新魏"/>
              </a:rPr>
              <a:t>每个成人全部血量大约为</a:t>
            </a:r>
            <a:r>
              <a:rPr lang="en-US" altLang="zh-CN" sz="2800">
                <a:solidFill>
                  <a:srgbClr val="000066"/>
                </a:solidFill>
                <a:latin typeface="华文新魏"/>
                <a:ea typeface="华文新魏"/>
                <a:cs typeface="华文新魏"/>
              </a:rPr>
              <a:t>4000-5000</a:t>
            </a:r>
            <a:r>
              <a:rPr lang="zh-CN" altLang="en-US" sz="2800">
                <a:solidFill>
                  <a:srgbClr val="000066"/>
                </a:solidFill>
                <a:latin typeface="华文新魏"/>
                <a:ea typeface="华文新魏"/>
                <a:cs typeface="华文新魏"/>
              </a:rPr>
              <a:t>毫升，献血一次仅为</a:t>
            </a:r>
            <a:r>
              <a:rPr lang="en-US" altLang="zh-CN" sz="2800">
                <a:solidFill>
                  <a:srgbClr val="000066"/>
                </a:solidFill>
                <a:latin typeface="华文新魏"/>
                <a:ea typeface="华文新魏"/>
                <a:cs typeface="华文新魏"/>
              </a:rPr>
              <a:t>200-400</a:t>
            </a:r>
            <a:r>
              <a:rPr lang="zh-CN" altLang="en-US" sz="2800">
                <a:solidFill>
                  <a:srgbClr val="000066"/>
                </a:solidFill>
                <a:latin typeface="华文新魏"/>
                <a:ea typeface="华文新魏"/>
                <a:cs typeface="华文新魏"/>
              </a:rPr>
              <a:t>毫升，不足全部血量的</a:t>
            </a:r>
            <a:r>
              <a:rPr lang="en-US" altLang="zh-CN" sz="2800">
                <a:solidFill>
                  <a:srgbClr val="000066"/>
                </a:solidFill>
                <a:latin typeface="华文新魏"/>
                <a:ea typeface="华文新魏"/>
                <a:cs typeface="华文新魏"/>
              </a:rPr>
              <a:t>8%</a:t>
            </a:r>
            <a:r>
              <a:rPr lang="zh-CN" altLang="en-US" sz="2800">
                <a:solidFill>
                  <a:srgbClr val="000066"/>
                </a:solidFill>
                <a:latin typeface="华文新魏"/>
                <a:ea typeface="华文新魏"/>
                <a:cs typeface="华文新魏"/>
              </a:rPr>
              <a:t>。</a:t>
            </a:r>
          </a:p>
        </p:txBody>
      </p:sp>
      <p:pic>
        <p:nvPicPr>
          <p:cNvPr id="49156" name="Picture 17" descr="photo2a"/>
          <p:cNvPicPr>
            <a:picLocks noChangeAspect="1" noChangeArrowheads="1"/>
          </p:cNvPicPr>
          <p:nvPr/>
        </p:nvPicPr>
        <p:blipFill>
          <a:blip r:embed="rId3"/>
          <a:srcRect/>
          <a:stretch>
            <a:fillRect/>
          </a:stretch>
        </p:blipFill>
        <p:spPr bwMode="auto">
          <a:xfrm>
            <a:off x="6881813" y="1412875"/>
            <a:ext cx="2262187" cy="4068763"/>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a:spLocks noChangeArrowheads="1"/>
          </p:cNvSpPr>
          <p:nvPr/>
        </p:nvSpPr>
        <p:spPr bwMode="auto">
          <a:xfrm>
            <a:off x="228600" y="381000"/>
            <a:ext cx="5873750" cy="579438"/>
          </a:xfrm>
          <a:prstGeom prst="rect">
            <a:avLst/>
          </a:prstGeom>
          <a:noFill/>
          <a:ln w="9525">
            <a:noFill/>
            <a:miter lim="800000"/>
            <a:headEnd/>
            <a:tailEnd/>
          </a:ln>
        </p:spPr>
        <p:txBody>
          <a:bodyPr wrap="none">
            <a:spAutoFit/>
          </a:bodyPr>
          <a:lstStyle/>
          <a:p>
            <a:r>
              <a:rPr lang="zh-CN" altLang="en-US" sz="3200">
                <a:solidFill>
                  <a:srgbClr val="FF3300"/>
                </a:solidFill>
                <a:ea typeface="方正楷体简体"/>
                <a:cs typeface="方正楷体简体"/>
              </a:rPr>
              <a:t>献血无碍健康的理论依据与实践</a:t>
            </a:r>
          </a:p>
        </p:txBody>
      </p:sp>
      <p:pic>
        <p:nvPicPr>
          <p:cNvPr id="47" name="Picture 11" descr="思考"/>
          <p:cNvPicPr>
            <a:picLocks noChangeAspect="1" noChangeArrowheads="1"/>
          </p:cNvPicPr>
          <p:nvPr/>
        </p:nvPicPr>
        <p:blipFill>
          <a:blip r:embed="rId3"/>
          <a:srcRect/>
          <a:stretch>
            <a:fillRect/>
          </a:stretch>
        </p:blipFill>
        <p:spPr bwMode="auto">
          <a:xfrm>
            <a:off x="7019925" y="1412875"/>
            <a:ext cx="2124075" cy="5037138"/>
          </a:xfrm>
          <a:prstGeom prst="rect">
            <a:avLst/>
          </a:prstGeom>
          <a:noFill/>
          <a:ln w="9525">
            <a:noFill/>
            <a:miter lim="800000"/>
            <a:headEnd/>
            <a:tailEnd/>
          </a:ln>
        </p:spPr>
      </p:pic>
      <p:grpSp>
        <p:nvGrpSpPr>
          <p:cNvPr id="48" name="Group 19"/>
          <p:cNvGrpSpPr>
            <a:grpSpLocks/>
          </p:cNvGrpSpPr>
          <p:nvPr/>
        </p:nvGrpSpPr>
        <p:grpSpPr bwMode="auto">
          <a:xfrm>
            <a:off x="468313" y="2708275"/>
            <a:ext cx="6840537" cy="2101850"/>
            <a:chOff x="384" y="1892"/>
            <a:chExt cx="3139" cy="957"/>
          </a:xfrm>
        </p:grpSpPr>
        <p:pic>
          <p:nvPicPr>
            <p:cNvPr id="50190" name="Picture 2" descr="444"/>
            <p:cNvPicPr>
              <a:picLocks noChangeAspect="1" noChangeArrowheads="1"/>
            </p:cNvPicPr>
            <p:nvPr/>
          </p:nvPicPr>
          <p:blipFill>
            <a:blip r:embed="rId4"/>
            <a:srcRect/>
            <a:stretch>
              <a:fillRect/>
            </a:stretch>
          </p:blipFill>
          <p:spPr bwMode="auto">
            <a:xfrm>
              <a:off x="384" y="1892"/>
              <a:ext cx="3139" cy="951"/>
            </a:xfrm>
            <a:prstGeom prst="rect">
              <a:avLst/>
            </a:prstGeom>
            <a:noFill/>
            <a:ln w="9525">
              <a:noFill/>
              <a:miter lim="800000"/>
              <a:headEnd/>
              <a:tailEnd/>
            </a:ln>
          </p:spPr>
        </p:pic>
        <p:sp>
          <p:nvSpPr>
            <p:cNvPr id="50191" name="Rectangle 3"/>
            <p:cNvSpPr>
              <a:spLocks noChangeArrowheads="1"/>
            </p:cNvSpPr>
            <p:nvPr/>
          </p:nvSpPr>
          <p:spPr bwMode="auto">
            <a:xfrm>
              <a:off x="586" y="2379"/>
              <a:ext cx="2473" cy="470"/>
            </a:xfrm>
            <a:prstGeom prst="rect">
              <a:avLst/>
            </a:prstGeom>
            <a:noFill/>
            <a:ln w="9525">
              <a:noFill/>
              <a:miter lim="800000"/>
              <a:headEnd/>
              <a:tailEnd/>
            </a:ln>
          </p:spPr>
          <p:txBody>
            <a:bodyPr>
              <a:spAutoFit/>
            </a:bodyPr>
            <a:lstStyle/>
            <a:p>
              <a:pPr eaLnBrk="0" hangingPunct="0">
                <a:lnSpc>
                  <a:spcPct val="110000"/>
                </a:lnSpc>
              </a:pPr>
              <a:r>
                <a:rPr kumimoji="1" lang="zh-CN" altLang="en-US" sz="2800" b="1">
                  <a:solidFill>
                    <a:srgbClr val="CC3300"/>
                  </a:solidFill>
                  <a:ea typeface="楷体"/>
                  <a:cs typeface="楷体"/>
                </a:rPr>
                <a:t>从近两千名无偿献血各种奖牌获得者的实践来看：</a:t>
              </a:r>
              <a:r>
                <a:rPr kumimoji="1" lang="zh-CN" altLang="en-US" sz="2800">
                  <a:solidFill>
                    <a:srgbClr val="CC3300"/>
                  </a:solidFill>
                </a:rPr>
                <a:t> </a:t>
              </a:r>
              <a:endParaRPr kumimoji="1" lang="en-US" altLang="zh-CN" sz="2800">
                <a:solidFill>
                  <a:srgbClr val="CC3300"/>
                </a:solidFill>
              </a:endParaRPr>
            </a:p>
          </p:txBody>
        </p:sp>
        <p:pic>
          <p:nvPicPr>
            <p:cNvPr id="50192" name="Picture 15" descr="png-0268"/>
            <p:cNvPicPr>
              <a:picLocks noChangeAspect="1" noChangeArrowheads="1"/>
            </p:cNvPicPr>
            <p:nvPr/>
          </p:nvPicPr>
          <p:blipFill>
            <a:blip r:embed="rId5"/>
            <a:srcRect/>
            <a:stretch>
              <a:fillRect/>
            </a:stretch>
          </p:blipFill>
          <p:spPr bwMode="auto">
            <a:xfrm>
              <a:off x="2805" y="2176"/>
              <a:ext cx="624" cy="624"/>
            </a:xfrm>
            <a:prstGeom prst="rect">
              <a:avLst/>
            </a:prstGeom>
            <a:noFill/>
            <a:ln w="9525">
              <a:noFill/>
              <a:miter lim="800000"/>
              <a:headEnd/>
              <a:tailEnd/>
            </a:ln>
          </p:spPr>
        </p:pic>
      </p:grpSp>
      <p:grpSp>
        <p:nvGrpSpPr>
          <p:cNvPr id="52" name="Group 20"/>
          <p:cNvGrpSpPr>
            <a:grpSpLocks/>
          </p:cNvGrpSpPr>
          <p:nvPr/>
        </p:nvGrpSpPr>
        <p:grpSpPr bwMode="auto">
          <a:xfrm>
            <a:off x="395288" y="4797425"/>
            <a:ext cx="7561262" cy="1622425"/>
            <a:chOff x="418" y="2829"/>
            <a:chExt cx="3041" cy="1085"/>
          </a:xfrm>
        </p:grpSpPr>
        <p:grpSp>
          <p:nvGrpSpPr>
            <p:cNvPr id="50186" name="Group 7"/>
            <p:cNvGrpSpPr>
              <a:grpSpLocks/>
            </p:cNvGrpSpPr>
            <p:nvPr/>
          </p:nvGrpSpPr>
          <p:grpSpPr bwMode="auto">
            <a:xfrm>
              <a:off x="418" y="2829"/>
              <a:ext cx="3041" cy="1085"/>
              <a:chOff x="1878" y="1883"/>
              <a:chExt cx="2594" cy="991"/>
            </a:xfrm>
          </p:grpSpPr>
          <p:pic>
            <p:nvPicPr>
              <p:cNvPr id="50188" name="Picture 8" descr="333"/>
              <p:cNvPicPr>
                <a:picLocks noChangeAspect="1" noChangeArrowheads="1"/>
              </p:cNvPicPr>
              <p:nvPr/>
            </p:nvPicPr>
            <p:blipFill>
              <a:blip r:embed="rId6"/>
              <a:srcRect/>
              <a:stretch>
                <a:fillRect/>
              </a:stretch>
            </p:blipFill>
            <p:spPr bwMode="auto">
              <a:xfrm>
                <a:off x="1878" y="1883"/>
                <a:ext cx="2594" cy="836"/>
              </a:xfrm>
              <a:prstGeom prst="rect">
                <a:avLst/>
              </a:prstGeom>
              <a:noFill/>
              <a:ln w="9525">
                <a:noFill/>
                <a:miter lim="800000"/>
                <a:headEnd/>
                <a:tailEnd/>
              </a:ln>
            </p:spPr>
          </p:pic>
          <p:sp>
            <p:nvSpPr>
              <p:cNvPr id="50189" name="Rectangle 9"/>
              <p:cNvSpPr>
                <a:spLocks noChangeArrowheads="1"/>
              </p:cNvSpPr>
              <p:nvPr/>
            </p:nvSpPr>
            <p:spPr bwMode="auto">
              <a:xfrm>
                <a:off x="2064" y="2296"/>
                <a:ext cx="2086" cy="578"/>
              </a:xfrm>
              <a:prstGeom prst="rect">
                <a:avLst/>
              </a:prstGeom>
              <a:noFill/>
              <a:ln w="9525">
                <a:noFill/>
                <a:miter lim="800000"/>
                <a:headEnd/>
                <a:tailEnd/>
              </a:ln>
            </p:spPr>
            <p:txBody>
              <a:bodyPr>
                <a:spAutoFit/>
              </a:bodyPr>
              <a:lstStyle/>
              <a:p>
                <a:pPr latinLnBrk="1"/>
                <a:r>
                  <a:rPr kumimoji="1" lang="zh-CN" altLang="en-US" sz="2800" b="1">
                    <a:solidFill>
                      <a:srgbClr val="CC3300"/>
                    </a:solidFill>
                    <a:latin typeface="楷体"/>
                    <a:ea typeface="楷体"/>
                    <a:cs typeface="楷体"/>
                  </a:rPr>
                  <a:t>从我国献血年龄段、一次献血量、两次献血间隔时间看： </a:t>
                </a:r>
                <a:endParaRPr kumimoji="1" lang="en-US" altLang="zh-CN" sz="2800" b="1">
                  <a:solidFill>
                    <a:srgbClr val="CC3300"/>
                  </a:solidFill>
                  <a:latin typeface="楷体"/>
                  <a:ea typeface="楷体"/>
                  <a:cs typeface="楷体"/>
                </a:endParaRPr>
              </a:p>
            </p:txBody>
          </p:sp>
        </p:grpSp>
        <p:pic>
          <p:nvPicPr>
            <p:cNvPr id="50187" name="Picture 16" descr="png-0252"/>
            <p:cNvPicPr>
              <a:picLocks noChangeAspect="1" noChangeArrowheads="1"/>
            </p:cNvPicPr>
            <p:nvPr/>
          </p:nvPicPr>
          <p:blipFill>
            <a:blip r:embed="rId7"/>
            <a:srcRect/>
            <a:stretch>
              <a:fillRect/>
            </a:stretch>
          </p:blipFill>
          <p:spPr bwMode="auto">
            <a:xfrm>
              <a:off x="2901" y="3232"/>
              <a:ext cx="432" cy="432"/>
            </a:xfrm>
            <a:prstGeom prst="rect">
              <a:avLst/>
            </a:prstGeom>
            <a:noFill/>
            <a:ln w="9525">
              <a:noFill/>
              <a:miter lim="800000"/>
              <a:headEnd/>
              <a:tailEnd/>
            </a:ln>
          </p:spPr>
        </p:pic>
      </p:grpSp>
      <p:grpSp>
        <p:nvGrpSpPr>
          <p:cNvPr id="57" name="Group 18"/>
          <p:cNvGrpSpPr>
            <a:grpSpLocks/>
          </p:cNvGrpSpPr>
          <p:nvPr/>
        </p:nvGrpSpPr>
        <p:grpSpPr bwMode="auto">
          <a:xfrm>
            <a:off x="755650" y="1341438"/>
            <a:ext cx="6048375" cy="1493837"/>
            <a:chOff x="435" y="983"/>
            <a:chExt cx="3027" cy="941"/>
          </a:xfrm>
        </p:grpSpPr>
        <p:grpSp>
          <p:nvGrpSpPr>
            <p:cNvPr id="50182" name="Group 4"/>
            <p:cNvGrpSpPr>
              <a:grpSpLocks/>
            </p:cNvGrpSpPr>
            <p:nvPr/>
          </p:nvGrpSpPr>
          <p:grpSpPr bwMode="auto">
            <a:xfrm>
              <a:off x="435" y="983"/>
              <a:ext cx="3027" cy="941"/>
              <a:chOff x="1833" y="976"/>
              <a:chExt cx="2594" cy="836"/>
            </a:xfrm>
          </p:grpSpPr>
          <p:pic>
            <p:nvPicPr>
              <p:cNvPr id="50184" name="Picture 5" descr="222"/>
              <p:cNvPicPr>
                <a:picLocks noChangeAspect="1" noChangeArrowheads="1"/>
              </p:cNvPicPr>
              <p:nvPr/>
            </p:nvPicPr>
            <p:blipFill>
              <a:blip r:embed="rId8"/>
              <a:srcRect/>
              <a:stretch>
                <a:fillRect/>
              </a:stretch>
            </p:blipFill>
            <p:spPr bwMode="auto">
              <a:xfrm>
                <a:off x="1833" y="976"/>
                <a:ext cx="2594" cy="836"/>
              </a:xfrm>
              <a:prstGeom prst="rect">
                <a:avLst/>
              </a:prstGeom>
              <a:noFill/>
              <a:ln w="9525">
                <a:noFill/>
                <a:miter lim="800000"/>
                <a:headEnd/>
                <a:tailEnd/>
              </a:ln>
            </p:spPr>
          </p:pic>
          <p:sp>
            <p:nvSpPr>
              <p:cNvPr id="50185" name="Rectangle 6"/>
              <p:cNvSpPr>
                <a:spLocks noChangeArrowheads="1"/>
              </p:cNvSpPr>
              <p:nvPr/>
            </p:nvSpPr>
            <p:spPr bwMode="auto">
              <a:xfrm>
                <a:off x="1973" y="1389"/>
                <a:ext cx="2317" cy="324"/>
              </a:xfrm>
              <a:prstGeom prst="rect">
                <a:avLst/>
              </a:prstGeom>
              <a:noFill/>
              <a:ln w="9525">
                <a:noFill/>
                <a:miter lim="800000"/>
                <a:headEnd/>
                <a:tailEnd/>
              </a:ln>
            </p:spPr>
            <p:txBody>
              <a:bodyPr>
                <a:spAutoFit/>
              </a:bodyPr>
              <a:lstStyle/>
              <a:p>
                <a:pPr latinLnBrk="1"/>
                <a:r>
                  <a:rPr kumimoji="1" lang="zh-CN" altLang="en-US" sz="3200" b="1">
                    <a:solidFill>
                      <a:srgbClr val="CC3300"/>
                    </a:solidFill>
                    <a:ea typeface="楷体"/>
                    <a:cs typeface="楷体"/>
                  </a:rPr>
                  <a:t>从血液生理学角度看：</a:t>
                </a:r>
                <a:r>
                  <a:rPr kumimoji="1" lang="zh-CN" altLang="en-US" sz="3200">
                    <a:solidFill>
                      <a:srgbClr val="CC3300"/>
                    </a:solidFill>
                  </a:rPr>
                  <a:t> </a:t>
                </a:r>
                <a:endParaRPr kumimoji="1" lang="en-US" altLang="zh-CN" sz="3200">
                  <a:solidFill>
                    <a:srgbClr val="CC3300"/>
                  </a:solidFill>
                </a:endParaRPr>
              </a:p>
            </p:txBody>
          </p:sp>
        </p:grpSp>
        <p:pic>
          <p:nvPicPr>
            <p:cNvPr id="50183" name="Picture 17" descr="png-0276"/>
            <p:cNvPicPr>
              <a:picLocks noChangeAspect="1" noChangeArrowheads="1"/>
            </p:cNvPicPr>
            <p:nvPr/>
          </p:nvPicPr>
          <p:blipFill>
            <a:blip r:embed="rId9"/>
            <a:srcRect/>
            <a:stretch>
              <a:fillRect/>
            </a:stretch>
          </p:blipFill>
          <p:spPr bwMode="auto">
            <a:xfrm>
              <a:off x="2757" y="1264"/>
              <a:ext cx="624" cy="624"/>
            </a:xfrm>
            <a:prstGeom prst="rect">
              <a:avLst/>
            </a:prstGeom>
            <a:noFill/>
            <a:ln w="9525">
              <a:noFill/>
              <a:miter lim="800000"/>
              <a:headEnd/>
              <a:tailEnd/>
            </a:ln>
          </p:spPr>
        </p:pic>
      </p:gr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1000" fill="hold"/>
                                        <p:tgtEl>
                                          <p:spTgt spid="57"/>
                                        </p:tgtEl>
                                        <p:attrNameLst>
                                          <p:attrName>ppt_x</p:attrName>
                                        </p:attrNameLst>
                                      </p:cBhvr>
                                      <p:tavLst>
                                        <p:tav tm="0">
                                          <p:val>
                                            <p:strVal val="#ppt_x-.2"/>
                                          </p:val>
                                        </p:tav>
                                        <p:tav tm="100000">
                                          <p:val>
                                            <p:strVal val="#ppt_x"/>
                                          </p:val>
                                        </p:tav>
                                      </p:tavLst>
                                    </p:anim>
                                    <p:anim calcmode="lin" valueType="num">
                                      <p:cBhvr>
                                        <p:cTn id="12"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5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down)">
                                      <p:cBhvr>
                                        <p:cTn id="21" dur="500"/>
                                        <p:tgtEl>
                                          <p:spTgt spid="5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down)">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50825" y="381000"/>
            <a:ext cx="4248150" cy="579438"/>
          </a:xfrm>
          <a:prstGeom prst="rect">
            <a:avLst/>
          </a:prstGeom>
          <a:noFill/>
          <a:ln w="9525">
            <a:noFill/>
            <a:miter lim="800000"/>
            <a:headEnd/>
            <a:tailEnd/>
          </a:ln>
        </p:spPr>
        <p:txBody>
          <a:bodyPr wrap="none">
            <a:spAutoFit/>
          </a:bodyPr>
          <a:lstStyle/>
          <a:p>
            <a:r>
              <a:rPr lang="zh-CN" altLang="en-US" sz="3200">
                <a:solidFill>
                  <a:srgbClr val="FF3300"/>
                </a:solidFill>
                <a:ea typeface="方正楷体简体"/>
                <a:cs typeface="方正楷体简体"/>
              </a:rPr>
              <a:t>从血液生理学角度看：</a:t>
            </a:r>
          </a:p>
        </p:txBody>
      </p:sp>
      <p:sp>
        <p:nvSpPr>
          <p:cNvPr id="52226" name="Rectangle 16"/>
          <p:cNvSpPr>
            <a:spLocks noChangeArrowheads="1"/>
          </p:cNvSpPr>
          <p:nvPr/>
        </p:nvSpPr>
        <p:spPr bwMode="auto">
          <a:xfrm>
            <a:off x="323850" y="1517650"/>
            <a:ext cx="4857750" cy="5340350"/>
          </a:xfrm>
          <a:prstGeom prst="rect">
            <a:avLst/>
          </a:prstGeom>
          <a:solidFill>
            <a:srgbClr val="FFFFCC"/>
          </a:solidFill>
          <a:ln w="9525">
            <a:noFill/>
            <a:miter lim="800000"/>
            <a:headEnd/>
            <a:tailEnd/>
          </a:ln>
        </p:spPr>
        <p:txBody>
          <a:bodyPr/>
          <a:lstStyle/>
          <a:p>
            <a:pPr marL="342900" indent="-342900" eaLnBrk="0" hangingPunct="0">
              <a:lnSpc>
                <a:spcPct val="125000"/>
              </a:lnSpc>
              <a:spcBef>
                <a:spcPct val="20000"/>
              </a:spcBef>
              <a:buFontTx/>
              <a:buChar char="•"/>
            </a:pPr>
            <a:r>
              <a:rPr lang="zh-CN" altLang="en-US" sz="2800">
                <a:solidFill>
                  <a:srgbClr val="000066"/>
                </a:solidFill>
                <a:latin typeface="华文新魏"/>
                <a:ea typeface="华文新魏"/>
                <a:cs typeface="华文新魏"/>
              </a:rPr>
              <a:t>人体的贮血和造血都有较强的代偿功能，平时在血管内奔流的血液只占人体血液总量的</a:t>
            </a:r>
            <a:r>
              <a:rPr lang="en-US" altLang="zh-CN" sz="2800">
                <a:solidFill>
                  <a:srgbClr val="000066"/>
                </a:solidFill>
                <a:latin typeface="华文新魏"/>
                <a:ea typeface="华文新魏"/>
                <a:cs typeface="华文新魏"/>
              </a:rPr>
              <a:t>70-80%</a:t>
            </a:r>
            <a:r>
              <a:rPr lang="zh-CN" altLang="en-US" sz="2800">
                <a:solidFill>
                  <a:srgbClr val="000066"/>
                </a:solidFill>
                <a:latin typeface="华文新魏"/>
                <a:ea typeface="华文新魏"/>
                <a:cs typeface="华文新魏"/>
              </a:rPr>
              <a:t>，其余的血液都存储于肝、脾等器官里，一旦遇有失血，这些存储的血液，会迅速补充血容量，在短时间里恢复正常，也不会影响正常的血循环和血压。 </a:t>
            </a:r>
          </a:p>
        </p:txBody>
      </p:sp>
      <p:pic>
        <p:nvPicPr>
          <p:cNvPr id="52227" name="Picture 17"/>
          <p:cNvPicPr>
            <a:picLocks noChangeAspect="1" noChangeArrowheads="1"/>
          </p:cNvPicPr>
          <p:nvPr/>
        </p:nvPicPr>
        <p:blipFill>
          <a:blip r:embed="rId3"/>
          <a:srcRect/>
          <a:stretch>
            <a:fillRect/>
          </a:stretch>
        </p:blipFill>
        <p:spPr bwMode="auto">
          <a:xfrm>
            <a:off x="5486400" y="1371600"/>
            <a:ext cx="3443288" cy="5018088"/>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a:spLocks noChangeArrowheads="1"/>
          </p:cNvSpPr>
          <p:nvPr/>
        </p:nvSpPr>
        <p:spPr bwMode="auto">
          <a:xfrm>
            <a:off x="228600" y="381000"/>
            <a:ext cx="6843713" cy="579438"/>
          </a:xfrm>
          <a:prstGeom prst="rect">
            <a:avLst/>
          </a:prstGeom>
          <a:noFill/>
          <a:ln w="9525">
            <a:noFill/>
            <a:miter lim="800000"/>
            <a:headEnd/>
            <a:tailEnd/>
          </a:ln>
        </p:spPr>
        <p:txBody>
          <a:bodyPr wrap="none">
            <a:spAutoFit/>
          </a:bodyPr>
          <a:lstStyle/>
          <a:p>
            <a:r>
              <a:rPr lang="zh-CN" altLang="en-US" sz="3200" b="1">
                <a:solidFill>
                  <a:srgbClr val="FF3300"/>
                </a:solidFill>
                <a:ea typeface="方正楷体简体"/>
                <a:cs typeface="方正楷体简体"/>
              </a:rPr>
              <a:t>大量科学研究证明</a:t>
            </a:r>
            <a:r>
              <a:rPr lang="en-US" altLang="zh-CN" sz="3200" b="1">
                <a:solidFill>
                  <a:srgbClr val="FF3300"/>
                </a:solidFill>
                <a:ea typeface="方正楷体简体"/>
                <a:cs typeface="方正楷体简体"/>
              </a:rPr>
              <a:t>-——</a:t>
            </a:r>
            <a:r>
              <a:rPr lang="zh-CN" altLang="en-US" sz="3200" b="1">
                <a:solidFill>
                  <a:srgbClr val="FF3300"/>
                </a:solidFill>
                <a:ea typeface="方正楷体简体"/>
                <a:cs typeface="方正楷体简体"/>
              </a:rPr>
              <a:t>献血与健康：</a:t>
            </a:r>
          </a:p>
        </p:txBody>
      </p:sp>
      <p:sp>
        <p:nvSpPr>
          <p:cNvPr id="45" name="Freeform 5"/>
          <p:cNvSpPr>
            <a:spLocks/>
          </p:cNvSpPr>
          <p:nvPr/>
        </p:nvSpPr>
        <p:spPr bwMode="auto">
          <a:xfrm>
            <a:off x="1781175" y="1436688"/>
            <a:ext cx="1600200" cy="2655887"/>
          </a:xfrm>
          <a:custGeom>
            <a:avLst/>
            <a:gdLst>
              <a:gd name="T0" fmla="*/ 1467 w 1470"/>
              <a:gd name="T1" fmla="*/ 1246 h 2346"/>
              <a:gd name="T2" fmla="*/ 1444 w 1470"/>
              <a:gd name="T3" fmla="*/ 1390 h 2346"/>
              <a:gd name="T4" fmla="*/ 1400 w 1470"/>
              <a:gd name="T5" fmla="*/ 1529 h 2346"/>
              <a:gd name="T6" fmla="*/ 1339 w 1470"/>
              <a:gd name="T7" fmla="*/ 1662 h 2346"/>
              <a:gd name="T8" fmla="*/ 1267 w 1470"/>
              <a:gd name="T9" fmla="*/ 1784 h 2346"/>
              <a:gd name="T10" fmla="*/ 1187 w 1470"/>
              <a:gd name="T11" fmla="*/ 1898 h 2346"/>
              <a:gd name="T12" fmla="*/ 1102 w 1470"/>
              <a:gd name="T13" fmla="*/ 2002 h 2346"/>
              <a:gd name="T14" fmla="*/ 1019 w 1470"/>
              <a:gd name="T15" fmla="*/ 2094 h 2346"/>
              <a:gd name="T16" fmla="*/ 939 w 1470"/>
              <a:gd name="T17" fmla="*/ 2174 h 2346"/>
              <a:gd name="T18" fmla="*/ 866 w 1470"/>
              <a:gd name="T19" fmla="*/ 2239 h 2346"/>
              <a:gd name="T20" fmla="*/ 806 w 1470"/>
              <a:gd name="T21" fmla="*/ 2290 h 2346"/>
              <a:gd name="T22" fmla="*/ 763 w 1470"/>
              <a:gd name="T23" fmla="*/ 2325 h 2346"/>
              <a:gd name="T24" fmla="*/ 739 w 1470"/>
              <a:gd name="T25" fmla="*/ 2343 h 2346"/>
              <a:gd name="T26" fmla="*/ 732 w 1470"/>
              <a:gd name="T27" fmla="*/ 2343 h 2346"/>
              <a:gd name="T28" fmla="*/ 709 w 1470"/>
              <a:gd name="T29" fmla="*/ 2325 h 2346"/>
              <a:gd name="T30" fmla="*/ 665 w 1470"/>
              <a:gd name="T31" fmla="*/ 2290 h 2346"/>
              <a:gd name="T32" fmla="*/ 604 w 1470"/>
              <a:gd name="T33" fmla="*/ 2239 h 2346"/>
              <a:gd name="T34" fmla="*/ 532 w 1470"/>
              <a:gd name="T35" fmla="*/ 2174 h 2346"/>
              <a:gd name="T36" fmla="*/ 452 w 1470"/>
              <a:gd name="T37" fmla="*/ 2094 h 2346"/>
              <a:gd name="T38" fmla="*/ 367 w 1470"/>
              <a:gd name="T39" fmla="*/ 2002 h 2346"/>
              <a:gd name="T40" fmla="*/ 284 w 1470"/>
              <a:gd name="T41" fmla="*/ 1898 h 2346"/>
              <a:gd name="T42" fmla="*/ 204 w 1470"/>
              <a:gd name="T43" fmla="*/ 1784 h 2346"/>
              <a:gd name="T44" fmla="*/ 131 w 1470"/>
              <a:gd name="T45" fmla="*/ 1662 h 2346"/>
              <a:gd name="T46" fmla="*/ 71 w 1470"/>
              <a:gd name="T47" fmla="*/ 1529 h 2346"/>
              <a:gd name="T48" fmla="*/ 27 w 1470"/>
              <a:gd name="T49" fmla="*/ 1390 h 2346"/>
              <a:gd name="T50" fmla="*/ 4 w 1470"/>
              <a:gd name="T51" fmla="*/ 1246 h 2346"/>
              <a:gd name="T52" fmla="*/ 4 w 1470"/>
              <a:gd name="T53" fmla="*/ 1098 h 2346"/>
              <a:gd name="T54" fmla="*/ 27 w 1470"/>
              <a:gd name="T55" fmla="*/ 954 h 2346"/>
              <a:gd name="T56" fmla="*/ 71 w 1470"/>
              <a:gd name="T57" fmla="*/ 815 h 2346"/>
              <a:gd name="T58" fmla="*/ 131 w 1470"/>
              <a:gd name="T59" fmla="*/ 684 h 2346"/>
              <a:gd name="T60" fmla="*/ 204 w 1470"/>
              <a:gd name="T61" fmla="*/ 560 h 2346"/>
              <a:gd name="T62" fmla="*/ 284 w 1470"/>
              <a:gd name="T63" fmla="*/ 446 h 2346"/>
              <a:gd name="T64" fmla="*/ 367 w 1470"/>
              <a:gd name="T65" fmla="*/ 343 h 2346"/>
              <a:gd name="T66" fmla="*/ 452 w 1470"/>
              <a:gd name="T67" fmla="*/ 251 h 2346"/>
              <a:gd name="T68" fmla="*/ 532 w 1470"/>
              <a:gd name="T69" fmla="*/ 170 h 2346"/>
              <a:gd name="T70" fmla="*/ 604 w 1470"/>
              <a:gd name="T71" fmla="*/ 105 h 2346"/>
              <a:gd name="T72" fmla="*/ 665 w 1470"/>
              <a:gd name="T73" fmla="*/ 55 h 2346"/>
              <a:gd name="T74" fmla="*/ 709 w 1470"/>
              <a:gd name="T75" fmla="*/ 19 h 2346"/>
              <a:gd name="T76" fmla="*/ 732 w 1470"/>
              <a:gd name="T77" fmla="*/ 1 h 2346"/>
              <a:gd name="T78" fmla="*/ 739 w 1470"/>
              <a:gd name="T79" fmla="*/ 1 h 2346"/>
              <a:gd name="T80" fmla="*/ 763 w 1470"/>
              <a:gd name="T81" fmla="*/ 19 h 2346"/>
              <a:gd name="T82" fmla="*/ 806 w 1470"/>
              <a:gd name="T83" fmla="*/ 55 h 2346"/>
              <a:gd name="T84" fmla="*/ 866 w 1470"/>
              <a:gd name="T85" fmla="*/ 105 h 2346"/>
              <a:gd name="T86" fmla="*/ 939 w 1470"/>
              <a:gd name="T87" fmla="*/ 170 h 2346"/>
              <a:gd name="T88" fmla="*/ 1019 w 1470"/>
              <a:gd name="T89" fmla="*/ 251 h 2346"/>
              <a:gd name="T90" fmla="*/ 1102 w 1470"/>
              <a:gd name="T91" fmla="*/ 343 h 2346"/>
              <a:gd name="T92" fmla="*/ 1187 w 1470"/>
              <a:gd name="T93" fmla="*/ 446 h 2346"/>
              <a:gd name="T94" fmla="*/ 1267 w 1470"/>
              <a:gd name="T95" fmla="*/ 560 h 2346"/>
              <a:gd name="T96" fmla="*/ 1339 w 1470"/>
              <a:gd name="T97" fmla="*/ 684 h 2346"/>
              <a:gd name="T98" fmla="*/ 1400 w 1470"/>
              <a:gd name="T99" fmla="*/ 815 h 2346"/>
              <a:gd name="T100" fmla="*/ 1444 w 1470"/>
              <a:gd name="T101" fmla="*/ 954 h 2346"/>
              <a:gd name="T102" fmla="*/ 1467 w 1470"/>
              <a:gd name="T103" fmla="*/ 1098 h 2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0"/>
              <a:gd name="T157" fmla="*/ 0 h 2346"/>
              <a:gd name="T158" fmla="*/ 1470 w 1470"/>
              <a:gd name="T159" fmla="*/ 2346 h 23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gradFill rotWithShape="1">
            <a:gsLst>
              <a:gs pos="0">
                <a:srgbClr val="53B749"/>
              </a:gs>
              <a:gs pos="100000">
                <a:srgbClr val="C6E7C2"/>
              </a:gs>
            </a:gsLst>
            <a:lin ang="5400000" scaled="1"/>
          </a:gradFill>
          <a:ln w="38100" cap="flat" cmpd="sng">
            <a:solidFill>
              <a:srgbClr val="FFFFFF"/>
            </a:solidFill>
            <a:round/>
            <a:headEnd/>
            <a:tailEnd/>
          </a:ln>
          <a:effectLst>
            <a:outerShdw dist="135003" dir="2928844" algn="ctr" rotWithShape="0">
              <a:srgbClr val="B2B2B2">
                <a:alpha val="50000"/>
              </a:srgbClr>
            </a:outerShdw>
          </a:effectLst>
        </p:spPr>
        <p:txBody>
          <a:bodyPr/>
          <a:lstStyle/>
          <a:p>
            <a:pPr>
              <a:defRPr/>
            </a:pPr>
            <a:endParaRPr lang="zh-CN" altLang="en-US">
              <a:latin typeface="Arial" pitchFamily="34" charset="0"/>
              <a:ea typeface="+mn-ea"/>
            </a:endParaRPr>
          </a:p>
        </p:txBody>
      </p:sp>
      <p:sp>
        <p:nvSpPr>
          <p:cNvPr id="46" name="Freeform 6"/>
          <p:cNvSpPr>
            <a:spLocks/>
          </p:cNvSpPr>
          <p:nvPr/>
        </p:nvSpPr>
        <p:spPr bwMode="auto">
          <a:xfrm rot="540000">
            <a:off x="104775" y="2655888"/>
            <a:ext cx="2774950" cy="1466850"/>
          </a:xfrm>
          <a:custGeom>
            <a:avLst/>
            <a:gdLst>
              <a:gd name="T0" fmla="*/ 1451 w 2032"/>
              <a:gd name="T1" fmla="*/ 175 h 1536"/>
              <a:gd name="T2" fmla="*/ 1572 w 2032"/>
              <a:gd name="T3" fmla="*/ 277 h 1536"/>
              <a:gd name="T4" fmla="*/ 1676 w 2032"/>
              <a:gd name="T5" fmla="*/ 395 h 1536"/>
              <a:gd name="T6" fmla="*/ 1763 w 2032"/>
              <a:gd name="T7" fmla="*/ 525 h 1536"/>
              <a:gd name="T8" fmla="*/ 1835 w 2032"/>
              <a:gd name="T9" fmla="*/ 660 h 1536"/>
              <a:gd name="T10" fmla="*/ 1893 w 2032"/>
              <a:gd name="T11" fmla="*/ 798 h 1536"/>
              <a:gd name="T12" fmla="*/ 1940 w 2032"/>
              <a:gd name="T13" fmla="*/ 929 h 1536"/>
              <a:gd name="T14" fmla="*/ 1975 w 2032"/>
              <a:gd name="T15" fmla="*/ 1053 h 1536"/>
              <a:gd name="T16" fmla="*/ 2000 w 2032"/>
              <a:gd name="T17" fmla="*/ 1161 h 1536"/>
              <a:gd name="T18" fmla="*/ 2017 w 2032"/>
              <a:gd name="T19" fmla="*/ 1250 h 1536"/>
              <a:gd name="T20" fmla="*/ 2026 w 2032"/>
              <a:gd name="T21" fmla="*/ 1316 h 1536"/>
              <a:gd name="T22" fmla="*/ 2030 w 2032"/>
              <a:gd name="T23" fmla="*/ 1349 h 1536"/>
              <a:gd name="T24" fmla="*/ 2027 w 2032"/>
              <a:gd name="T25" fmla="*/ 1356 h 1536"/>
              <a:gd name="T26" fmla="*/ 1998 w 2032"/>
              <a:gd name="T27" fmla="*/ 1368 h 1536"/>
              <a:gd name="T28" fmla="*/ 1941 w 2032"/>
              <a:gd name="T29" fmla="*/ 1390 h 1536"/>
              <a:gd name="T30" fmla="*/ 1861 w 2032"/>
              <a:gd name="T31" fmla="*/ 1419 h 1536"/>
              <a:gd name="T32" fmla="*/ 1762 w 2032"/>
              <a:gd name="T33" fmla="*/ 1450 h 1536"/>
              <a:gd name="T34" fmla="*/ 1647 w 2032"/>
              <a:gd name="T35" fmla="*/ 1480 h 1536"/>
              <a:gd name="T36" fmla="*/ 1517 w 2032"/>
              <a:gd name="T37" fmla="*/ 1507 h 1536"/>
              <a:gd name="T38" fmla="*/ 1377 w 2032"/>
              <a:gd name="T39" fmla="*/ 1527 h 1536"/>
              <a:gd name="T40" fmla="*/ 1231 w 2032"/>
              <a:gd name="T41" fmla="*/ 1536 h 1536"/>
              <a:gd name="T42" fmla="*/ 1082 w 2032"/>
              <a:gd name="T43" fmla="*/ 1532 h 1536"/>
              <a:gd name="T44" fmla="*/ 933 w 2032"/>
              <a:gd name="T45" fmla="*/ 1511 h 1536"/>
              <a:gd name="T46" fmla="*/ 788 w 2032"/>
              <a:gd name="T47" fmla="*/ 1469 h 1536"/>
              <a:gd name="T48" fmla="*/ 648 w 2032"/>
              <a:gd name="T49" fmla="*/ 1405 h 1536"/>
              <a:gd name="T50" fmla="*/ 518 w 2032"/>
              <a:gd name="T51" fmla="*/ 1313 h 1536"/>
              <a:gd name="T52" fmla="*/ 405 w 2032"/>
              <a:gd name="T53" fmla="*/ 1202 h 1536"/>
              <a:gd name="T54" fmla="*/ 311 w 2032"/>
              <a:gd name="T55" fmla="*/ 1076 h 1536"/>
              <a:gd name="T56" fmla="*/ 230 w 2032"/>
              <a:gd name="T57" fmla="*/ 944 h 1536"/>
              <a:gd name="T58" fmla="*/ 166 w 2032"/>
              <a:gd name="T59" fmla="*/ 806 h 1536"/>
              <a:gd name="T60" fmla="*/ 114 w 2032"/>
              <a:gd name="T61" fmla="*/ 672 h 1536"/>
              <a:gd name="T62" fmla="*/ 73 w 2032"/>
              <a:gd name="T63" fmla="*/ 542 h 1536"/>
              <a:gd name="T64" fmla="*/ 44 w 2032"/>
              <a:gd name="T65" fmla="*/ 427 h 1536"/>
              <a:gd name="T66" fmla="*/ 22 w 2032"/>
              <a:gd name="T67" fmla="*/ 326 h 1536"/>
              <a:gd name="T68" fmla="*/ 9 w 2032"/>
              <a:gd name="T69" fmla="*/ 249 h 1536"/>
              <a:gd name="T70" fmla="*/ 3 w 2032"/>
              <a:gd name="T71" fmla="*/ 199 h 1536"/>
              <a:gd name="T72" fmla="*/ 0 w 2032"/>
              <a:gd name="T73" fmla="*/ 182 h 1536"/>
              <a:gd name="T74" fmla="*/ 16 w 2032"/>
              <a:gd name="T75" fmla="*/ 175 h 1536"/>
              <a:gd name="T76" fmla="*/ 58 w 2032"/>
              <a:gd name="T77" fmla="*/ 157 h 1536"/>
              <a:gd name="T78" fmla="*/ 127 w 2032"/>
              <a:gd name="T79" fmla="*/ 131 h 1536"/>
              <a:gd name="T80" fmla="*/ 217 w 2032"/>
              <a:gd name="T81" fmla="*/ 102 h 1536"/>
              <a:gd name="T82" fmla="*/ 325 w 2032"/>
              <a:gd name="T83" fmla="*/ 70 h 1536"/>
              <a:gd name="T84" fmla="*/ 449 w 2032"/>
              <a:gd name="T85" fmla="*/ 42 h 1536"/>
              <a:gd name="T86" fmla="*/ 583 w 2032"/>
              <a:gd name="T87" fmla="*/ 17 h 1536"/>
              <a:gd name="T88" fmla="*/ 726 w 2032"/>
              <a:gd name="T89" fmla="*/ 2 h 1536"/>
              <a:gd name="T90" fmla="*/ 875 w 2032"/>
              <a:gd name="T91" fmla="*/ 0 h 1536"/>
              <a:gd name="T92" fmla="*/ 1024 w 2032"/>
              <a:gd name="T93" fmla="*/ 11 h 1536"/>
              <a:gd name="T94" fmla="*/ 1173 w 2032"/>
              <a:gd name="T95" fmla="*/ 43 h 1536"/>
              <a:gd name="T96" fmla="*/ 1314 w 2032"/>
              <a:gd name="T97" fmla="*/ 96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32"/>
              <a:gd name="T148" fmla="*/ 0 h 1536"/>
              <a:gd name="T149" fmla="*/ 2032 w 2032"/>
              <a:gd name="T150" fmla="*/ 1536 h 1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0"/>
                </a:lnTo>
                <a:lnTo>
                  <a:pt x="1866" y="729"/>
                </a:lnTo>
                <a:lnTo>
                  <a:pt x="1893" y="798"/>
                </a:lnTo>
                <a:lnTo>
                  <a:pt x="1918" y="865"/>
                </a:lnTo>
                <a:lnTo>
                  <a:pt x="1940" y="929"/>
                </a:lnTo>
                <a:lnTo>
                  <a:pt x="1957" y="993"/>
                </a:lnTo>
                <a:lnTo>
                  <a:pt x="1975" y="1053"/>
                </a:lnTo>
                <a:lnTo>
                  <a:pt x="1988" y="1108"/>
                </a:lnTo>
                <a:lnTo>
                  <a:pt x="2000" y="1161"/>
                </a:lnTo>
                <a:lnTo>
                  <a:pt x="2008" y="1209"/>
                </a:lnTo>
                <a:lnTo>
                  <a:pt x="2017" y="1250"/>
                </a:lnTo>
                <a:lnTo>
                  <a:pt x="2022" y="1286"/>
                </a:lnTo>
                <a:lnTo>
                  <a:pt x="2026" y="1316"/>
                </a:lnTo>
                <a:lnTo>
                  <a:pt x="2029" y="1336"/>
                </a:lnTo>
                <a:lnTo>
                  <a:pt x="2030" y="1349"/>
                </a:lnTo>
                <a:lnTo>
                  <a:pt x="2032" y="1355"/>
                </a:lnTo>
                <a:lnTo>
                  <a:pt x="2027" y="1356"/>
                </a:lnTo>
                <a:lnTo>
                  <a:pt x="2016" y="1361"/>
                </a:lnTo>
                <a:lnTo>
                  <a:pt x="1998" y="1368"/>
                </a:lnTo>
                <a:lnTo>
                  <a:pt x="1972" y="1378"/>
                </a:lnTo>
                <a:lnTo>
                  <a:pt x="1941" y="1390"/>
                </a:lnTo>
                <a:lnTo>
                  <a:pt x="1905" y="1405"/>
                </a:lnTo>
                <a:lnTo>
                  <a:pt x="1861" y="1419"/>
                </a:lnTo>
                <a:lnTo>
                  <a:pt x="1814" y="1434"/>
                </a:lnTo>
                <a:lnTo>
                  <a:pt x="1762" y="1450"/>
                </a:lnTo>
                <a:lnTo>
                  <a:pt x="1707" y="1466"/>
                </a:lnTo>
                <a:lnTo>
                  <a:pt x="1647" y="1480"/>
                </a:lnTo>
                <a:lnTo>
                  <a:pt x="1583"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8" y="1469"/>
                </a:lnTo>
                <a:lnTo>
                  <a:pt x="716" y="1440"/>
                </a:lnTo>
                <a:lnTo>
                  <a:pt x="648"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2"/>
                </a:lnTo>
                <a:lnTo>
                  <a:pt x="44" y="427"/>
                </a:lnTo>
                <a:lnTo>
                  <a:pt x="32" y="375"/>
                </a:lnTo>
                <a:lnTo>
                  <a:pt x="22" y="326"/>
                </a:lnTo>
                <a:lnTo>
                  <a:pt x="15" y="286"/>
                </a:lnTo>
                <a:lnTo>
                  <a:pt x="9" y="249"/>
                </a:lnTo>
                <a:lnTo>
                  <a:pt x="4" y="220"/>
                </a:lnTo>
                <a:lnTo>
                  <a:pt x="3" y="199"/>
                </a:lnTo>
                <a:lnTo>
                  <a:pt x="0" y="186"/>
                </a:lnTo>
                <a:lnTo>
                  <a:pt x="0" y="182"/>
                </a:lnTo>
                <a:lnTo>
                  <a:pt x="4" y="179"/>
                </a:lnTo>
                <a:lnTo>
                  <a:pt x="16" y="175"/>
                </a:lnTo>
                <a:lnTo>
                  <a:pt x="33" y="167"/>
                </a:lnTo>
                <a:lnTo>
                  <a:pt x="58" y="157"/>
                </a:lnTo>
                <a:lnTo>
                  <a:pt x="90" y="145"/>
                </a:lnTo>
                <a:lnTo>
                  <a:pt x="127" y="131"/>
                </a:lnTo>
                <a:lnTo>
                  <a:pt x="169" y="116"/>
                </a:lnTo>
                <a:lnTo>
                  <a:pt x="217" y="102"/>
                </a:lnTo>
                <a:lnTo>
                  <a:pt x="270" y="86"/>
                </a:lnTo>
                <a:lnTo>
                  <a:pt x="325" y="70"/>
                </a:lnTo>
                <a:lnTo>
                  <a:pt x="385" y="55"/>
                </a:lnTo>
                <a:lnTo>
                  <a:pt x="449" y="42"/>
                </a:lnTo>
                <a:lnTo>
                  <a:pt x="515" y="29"/>
                </a:lnTo>
                <a:lnTo>
                  <a:pt x="583" y="17"/>
                </a:lnTo>
                <a:lnTo>
                  <a:pt x="653" y="8"/>
                </a:lnTo>
                <a:lnTo>
                  <a:pt x="726" y="2"/>
                </a:lnTo>
                <a:lnTo>
                  <a:pt x="801" y="0"/>
                </a:lnTo>
                <a:lnTo>
                  <a:pt x="875" y="0"/>
                </a:lnTo>
                <a:lnTo>
                  <a:pt x="949" y="4"/>
                </a:lnTo>
                <a:lnTo>
                  <a:pt x="1024" y="11"/>
                </a:lnTo>
                <a:lnTo>
                  <a:pt x="1098" y="24"/>
                </a:lnTo>
                <a:lnTo>
                  <a:pt x="1173" y="43"/>
                </a:lnTo>
                <a:lnTo>
                  <a:pt x="1244" y="67"/>
                </a:lnTo>
                <a:lnTo>
                  <a:pt x="1314" y="96"/>
                </a:lnTo>
                <a:lnTo>
                  <a:pt x="1383" y="131"/>
                </a:lnTo>
              </a:path>
            </a:pathLst>
          </a:custGeom>
          <a:gradFill rotWithShape="1">
            <a:gsLst>
              <a:gs pos="0">
                <a:srgbClr val="00B1F0"/>
              </a:gs>
              <a:gs pos="100000">
                <a:srgbClr val="AAE5FA"/>
              </a:gs>
            </a:gsLst>
            <a:lin ang="18900000" scaled="1"/>
          </a:gradFill>
          <a:ln w="38100" cap="flat" cmpd="sng">
            <a:solidFill>
              <a:srgbClr val="FFFFFF"/>
            </a:solidFill>
            <a:round/>
            <a:headEnd/>
            <a:tailEnd/>
          </a:ln>
          <a:effectLst>
            <a:outerShdw dist="135003" dir="2928844" algn="ctr" rotWithShape="0">
              <a:srgbClr val="B2B2B2">
                <a:alpha val="50000"/>
              </a:srgbClr>
            </a:outerShdw>
          </a:effectLst>
        </p:spPr>
        <p:txBody>
          <a:bodyPr/>
          <a:lstStyle/>
          <a:p>
            <a:pPr>
              <a:defRPr/>
            </a:pPr>
            <a:endParaRPr lang="zh-CN" altLang="en-US">
              <a:latin typeface="Arial" pitchFamily="34" charset="0"/>
              <a:ea typeface="+mn-ea"/>
            </a:endParaRPr>
          </a:p>
        </p:txBody>
      </p:sp>
      <p:sp>
        <p:nvSpPr>
          <p:cNvPr id="47" name="Freeform 7"/>
          <p:cNvSpPr>
            <a:spLocks/>
          </p:cNvSpPr>
          <p:nvPr/>
        </p:nvSpPr>
        <p:spPr bwMode="auto">
          <a:xfrm rot="21060000">
            <a:off x="98425" y="4081463"/>
            <a:ext cx="2794000" cy="1470025"/>
          </a:xfrm>
          <a:custGeom>
            <a:avLst/>
            <a:gdLst>
              <a:gd name="T0" fmla="*/ 717 w 2032"/>
              <a:gd name="T1" fmla="*/ 96 h 1536"/>
              <a:gd name="T2" fmla="*/ 860 w 2032"/>
              <a:gd name="T3" fmla="*/ 43 h 1536"/>
              <a:gd name="T4" fmla="*/ 1008 w 2032"/>
              <a:gd name="T5" fmla="*/ 11 h 1536"/>
              <a:gd name="T6" fmla="*/ 1157 w 2032"/>
              <a:gd name="T7" fmla="*/ 0 h 1536"/>
              <a:gd name="T8" fmla="*/ 1306 w 2032"/>
              <a:gd name="T9" fmla="*/ 3 h 1536"/>
              <a:gd name="T10" fmla="*/ 1449 w 2032"/>
              <a:gd name="T11" fmla="*/ 17 h 1536"/>
              <a:gd name="T12" fmla="*/ 1583 w 2032"/>
              <a:gd name="T13" fmla="*/ 42 h 1536"/>
              <a:gd name="T14" fmla="*/ 1707 w 2032"/>
              <a:gd name="T15" fmla="*/ 70 h 1536"/>
              <a:gd name="T16" fmla="*/ 1815 w 2032"/>
              <a:gd name="T17" fmla="*/ 102 h 1536"/>
              <a:gd name="T18" fmla="*/ 1905 w 2032"/>
              <a:gd name="T19" fmla="*/ 131 h 1536"/>
              <a:gd name="T20" fmla="*/ 1972 w 2032"/>
              <a:gd name="T21" fmla="*/ 157 h 1536"/>
              <a:gd name="T22" fmla="*/ 2016 w 2032"/>
              <a:gd name="T23" fmla="*/ 175 h 1536"/>
              <a:gd name="T24" fmla="*/ 2032 w 2032"/>
              <a:gd name="T25" fmla="*/ 182 h 1536"/>
              <a:gd name="T26" fmla="*/ 2029 w 2032"/>
              <a:gd name="T27" fmla="*/ 200 h 1536"/>
              <a:gd name="T28" fmla="*/ 2022 w 2032"/>
              <a:gd name="T29" fmla="*/ 249 h 1536"/>
              <a:gd name="T30" fmla="*/ 2009 w 2032"/>
              <a:gd name="T31" fmla="*/ 326 h 1536"/>
              <a:gd name="T32" fmla="*/ 1989 w 2032"/>
              <a:gd name="T33" fmla="*/ 427 h 1536"/>
              <a:gd name="T34" fmla="*/ 1958 w 2032"/>
              <a:gd name="T35" fmla="*/ 542 h 1536"/>
              <a:gd name="T36" fmla="*/ 1919 w 2032"/>
              <a:gd name="T37" fmla="*/ 672 h 1536"/>
              <a:gd name="T38" fmla="*/ 1866 w 2032"/>
              <a:gd name="T39" fmla="*/ 806 h 1536"/>
              <a:gd name="T40" fmla="*/ 1802 w 2032"/>
              <a:gd name="T41" fmla="*/ 944 h 1536"/>
              <a:gd name="T42" fmla="*/ 1722 w 2032"/>
              <a:gd name="T43" fmla="*/ 1076 h 1536"/>
              <a:gd name="T44" fmla="*/ 1627 w 2032"/>
              <a:gd name="T45" fmla="*/ 1202 h 1536"/>
              <a:gd name="T46" fmla="*/ 1514 w 2032"/>
              <a:gd name="T47" fmla="*/ 1313 h 1536"/>
              <a:gd name="T48" fmla="*/ 1383 w 2032"/>
              <a:gd name="T49" fmla="*/ 1405 h 1536"/>
              <a:gd name="T50" fmla="*/ 1245 w 2032"/>
              <a:gd name="T51" fmla="*/ 1469 h 1536"/>
              <a:gd name="T52" fmla="*/ 1099 w 2032"/>
              <a:gd name="T53" fmla="*/ 1511 h 1536"/>
              <a:gd name="T54" fmla="*/ 950 w 2032"/>
              <a:gd name="T55" fmla="*/ 1532 h 1536"/>
              <a:gd name="T56" fmla="*/ 801 w 2032"/>
              <a:gd name="T57" fmla="*/ 1536 h 1536"/>
              <a:gd name="T58" fmla="*/ 654 w 2032"/>
              <a:gd name="T59" fmla="*/ 1527 h 1536"/>
              <a:gd name="T60" fmla="*/ 515 w 2032"/>
              <a:gd name="T61" fmla="*/ 1507 h 1536"/>
              <a:gd name="T62" fmla="*/ 385 w 2032"/>
              <a:gd name="T63" fmla="*/ 1481 h 1536"/>
              <a:gd name="T64" fmla="*/ 270 w 2032"/>
              <a:gd name="T65" fmla="*/ 1450 h 1536"/>
              <a:gd name="T66" fmla="*/ 170 w 2032"/>
              <a:gd name="T67" fmla="*/ 1419 h 1536"/>
              <a:gd name="T68" fmla="*/ 91 w 2032"/>
              <a:gd name="T69" fmla="*/ 1390 h 1536"/>
              <a:gd name="T70" fmla="*/ 34 w 2032"/>
              <a:gd name="T71" fmla="*/ 1368 h 1536"/>
              <a:gd name="T72" fmla="*/ 5 w 2032"/>
              <a:gd name="T73" fmla="*/ 1357 h 1536"/>
              <a:gd name="T74" fmla="*/ 0 w 2032"/>
              <a:gd name="T75" fmla="*/ 1349 h 1536"/>
              <a:gd name="T76" fmla="*/ 5 w 2032"/>
              <a:gd name="T77" fmla="*/ 1316 h 1536"/>
              <a:gd name="T78" fmla="*/ 15 w 2032"/>
              <a:gd name="T79" fmla="*/ 1250 h 1536"/>
              <a:gd name="T80" fmla="*/ 33 w 2032"/>
              <a:gd name="T81" fmla="*/ 1161 h 1536"/>
              <a:gd name="T82" fmla="*/ 57 w 2032"/>
              <a:gd name="T83" fmla="*/ 1053 h 1536"/>
              <a:gd name="T84" fmla="*/ 92 w 2032"/>
              <a:gd name="T85" fmla="*/ 929 h 1536"/>
              <a:gd name="T86" fmla="*/ 139 w 2032"/>
              <a:gd name="T87" fmla="*/ 798 h 1536"/>
              <a:gd name="T88" fmla="*/ 197 w 2032"/>
              <a:gd name="T89" fmla="*/ 661 h 1536"/>
              <a:gd name="T90" fmla="*/ 269 w 2032"/>
              <a:gd name="T91" fmla="*/ 525 h 1536"/>
              <a:gd name="T92" fmla="*/ 356 w 2032"/>
              <a:gd name="T93" fmla="*/ 395 h 1536"/>
              <a:gd name="T94" fmla="*/ 460 w 2032"/>
              <a:gd name="T95" fmla="*/ 277 h 1536"/>
              <a:gd name="T96" fmla="*/ 581 w 2032"/>
              <a:gd name="T97" fmla="*/ 175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32"/>
              <a:gd name="T148" fmla="*/ 0 h 1536"/>
              <a:gd name="T149" fmla="*/ 2032 w 2032"/>
              <a:gd name="T150" fmla="*/ 1536 h 1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32" h="1536">
                <a:moveTo>
                  <a:pt x="648" y="131"/>
                </a:moveTo>
                <a:lnTo>
                  <a:pt x="717" y="96"/>
                </a:lnTo>
                <a:lnTo>
                  <a:pt x="788" y="67"/>
                </a:lnTo>
                <a:lnTo>
                  <a:pt x="860" y="43"/>
                </a:lnTo>
                <a:lnTo>
                  <a:pt x="934" y="24"/>
                </a:lnTo>
                <a:lnTo>
                  <a:pt x="1008" y="11"/>
                </a:lnTo>
                <a:lnTo>
                  <a:pt x="1083" y="4"/>
                </a:lnTo>
                <a:lnTo>
                  <a:pt x="1157" y="0"/>
                </a:lnTo>
                <a:lnTo>
                  <a:pt x="1232" y="0"/>
                </a:lnTo>
                <a:lnTo>
                  <a:pt x="1306" y="3"/>
                </a:lnTo>
                <a:lnTo>
                  <a:pt x="1377" y="8"/>
                </a:lnTo>
                <a:lnTo>
                  <a:pt x="1449" y="17"/>
                </a:lnTo>
                <a:lnTo>
                  <a:pt x="1517" y="29"/>
                </a:lnTo>
                <a:lnTo>
                  <a:pt x="1583" y="42"/>
                </a:lnTo>
                <a:lnTo>
                  <a:pt x="1647" y="55"/>
                </a:lnTo>
                <a:lnTo>
                  <a:pt x="1707" y="70"/>
                </a:lnTo>
                <a:lnTo>
                  <a:pt x="1762" y="86"/>
                </a:lnTo>
                <a:lnTo>
                  <a:pt x="1815" y="102"/>
                </a:lnTo>
                <a:lnTo>
                  <a:pt x="1862" y="116"/>
                </a:lnTo>
                <a:lnTo>
                  <a:pt x="1905" y="131"/>
                </a:lnTo>
                <a:lnTo>
                  <a:pt x="1942" y="146"/>
                </a:lnTo>
                <a:lnTo>
                  <a:pt x="1972" y="157"/>
                </a:lnTo>
                <a:lnTo>
                  <a:pt x="1999" y="167"/>
                </a:lnTo>
                <a:lnTo>
                  <a:pt x="2016" y="175"/>
                </a:lnTo>
                <a:lnTo>
                  <a:pt x="2028" y="179"/>
                </a:lnTo>
                <a:lnTo>
                  <a:pt x="2032" y="182"/>
                </a:lnTo>
                <a:lnTo>
                  <a:pt x="2031" y="186"/>
                </a:lnTo>
                <a:lnTo>
                  <a:pt x="2029" y="200"/>
                </a:lnTo>
                <a:lnTo>
                  <a:pt x="2026" y="220"/>
                </a:lnTo>
                <a:lnTo>
                  <a:pt x="2022" y="249"/>
                </a:lnTo>
                <a:lnTo>
                  <a:pt x="2018" y="286"/>
                </a:lnTo>
                <a:lnTo>
                  <a:pt x="2009" y="326"/>
                </a:lnTo>
                <a:lnTo>
                  <a:pt x="2000" y="375"/>
                </a:lnTo>
                <a:lnTo>
                  <a:pt x="1989" y="427"/>
                </a:lnTo>
                <a:lnTo>
                  <a:pt x="1975" y="483"/>
                </a:lnTo>
                <a:lnTo>
                  <a:pt x="1958" y="542"/>
                </a:lnTo>
                <a:lnTo>
                  <a:pt x="1940" y="607"/>
                </a:lnTo>
                <a:lnTo>
                  <a:pt x="1919" y="672"/>
                </a:lnTo>
                <a:lnTo>
                  <a:pt x="1894" y="738"/>
                </a:lnTo>
                <a:lnTo>
                  <a:pt x="1866" y="806"/>
                </a:lnTo>
                <a:lnTo>
                  <a:pt x="1835" y="875"/>
                </a:lnTo>
                <a:lnTo>
                  <a:pt x="1802" y="944"/>
                </a:lnTo>
                <a:lnTo>
                  <a:pt x="1764" y="1011"/>
                </a:lnTo>
                <a:lnTo>
                  <a:pt x="1722" y="1076"/>
                </a:lnTo>
                <a:lnTo>
                  <a:pt x="1676" y="1141"/>
                </a:lnTo>
                <a:lnTo>
                  <a:pt x="1627" y="1202"/>
                </a:lnTo>
                <a:lnTo>
                  <a:pt x="1573" y="1259"/>
                </a:lnTo>
                <a:lnTo>
                  <a:pt x="1514" y="1313"/>
                </a:lnTo>
                <a:lnTo>
                  <a:pt x="1452" y="1361"/>
                </a:lnTo>
                <a:lnTo>
                  <a:pt x="1383" y="1405"/>
                </a:lnTo>
                <a:lnTo>
                  <a:pt x="1315" y="1440"/>
                </a:lnTo>
                <a:lnTo>
                  <a:pt x="1245" y="1469"/>
                </a:lnTo>
                <a:lnTo>
                  <a:pt x="1173" y="1494"/>
                </a:lnTo>
                <a:lnTo>
                  <a:pt x="1099" y="1511"/>
                </a:lnTo>
                <a:lnTo>
                  <a:pt x="1024" y="1524"/>
                </a:lnTo>
                <a:lnTo>
                  <a:pt x="950" y="1532"/>
                </a:lnTo>
                <a:lnTo>
                  <a:pt x="876" y="1536"/>
                </a:lnTo>
                <a:lnTo>
                  <a:pt x="801" y="1536"/>
                </a:lnTo>
                <a:lnTo>
                  <a:pt x="727" y="1533"/>
                </a:lnTo>
                <a:lnTo>
                  <a:pt x="654" y="1527"/>
                </a:lnTo>
                <a:lnTo>
                  <a:pt x="584" y="1518"/>
                </a:lnTo>
                <a:lnTo>
                  <a:pt x="515" y="1507"/>
                </a:lnTo>
                <a:lnTo>
                  <a:pt x="450" y="1495"/>
                </a:lnTo>
                <a:lnTo>
                  <a:pt x="385" y="1481"/>
                </a:lnTo>
                <a:lnTo>
                  <a:pt x="326" y="1466"/>
                </a:lnTo>
                <a:lnTo>
                  <a:pt x="270" y="1450"/>
                </a:lnTo>
                <a:lnTo>
                  <a:pt x="218" y="1434"/>
                </a:lnTo>
                <a:lnTo>
                  <a:pt x="170" y="1419"/>
                </a:lnTo>
                <a:lnTo>
                  <a:pt x="127" y="1405"/>
                </a:lnTo>
                <a:lnTo>
                  <a:pt x="91" y="1390"/>
                </a:lnTo>
                <a:lnTo>
                  <a:pt x="59" y="1378"/>
                </a:lnTo>
                <a:lnTo>
                  <a:pt x="34" y="1368"/>
                </a:lnTo>
                <a:lnTo>
                  <a:pt x="16" y="1361"/>
                </a:lnTo>
                <a:lnTo>
                  <a:pt x="5" y="1357"/>
                </a:lnTo>
                <a:lnTo>
                  <a:pt x="0" y="1355"/>
                </a:lnTo>
                <a:lnTo>
                  <a:pt x="0" y="1349"/>
                </a:lnTo>
                <a:lnTo>
                  <a:pt x="3" y="1336"/>
                </a:lnTo>
                <a:lnTo>
                  <a:pt x="5" y="1316"/>
                </a:lnTo>
                <a:lnTo>
                  <a:pt x="9" y="1287"/>
                </a:lnTo>
                <a:lnTo>
                  <a:pt x="15" y="1250"/>
                </a:lnTo>
                <a:lnTo>
                  <a:pt x="22" y="1209"/>
                </a:lnTo>
                <a:lnTo>
                  <a:pt x="33" y="1161"/>
                </a:lnTo>
                <a:lnTo>
                  <a:pt x="44" y="1109"/>
                </a:lnTo>
                <a:lnTo>
                  <a:pt x="57" y="1053"/>
                </a:lnTo>
                <a:lnTo>
                  <a:pt x="73" y="993"/>
                </a:lnTo>
                <a:lnTo>
                  <a:pt x="92" y="929"/>
                </a:lnTo>
                <a:lnTo>
                  <a:pt x="114" y="865"/>
                </a:lnTo>
                <a:lnTo>
                  <a:pt x="139" y="798"/>
                </a:lnTo>
                <a:lnTo>
                  <a:pt x="167" y="729"/>
                </a:lnTo>
                <a:lnTo>
                  <a:pt x="197" y="661"/>
                </a:lnTo>
                <a:lnTo>
                  <a:pt x="231" y="592"/>
                </a:lnTo>
                <a:lnTo>
                  <a:pt x="269" y="525"/>
                </a:lnTo>
                <a:lnTo>
                  <a:pt x="311" y="459"/>
                </a:lnTo>
                <a:lnTo>
                  <a:pt x="356" y="395"/>
                </a:lnTo>
                <a:lnTo>
                  <a:pt x="406" y="334"/>
                </a:lnTo>
                <a:lnTo>
                  <a:pt x="460" y="277"/>
                </a:lnTo>
                <a:lnTo>
                  <a:pt x="518" y="223"/>
                </a:lnTo>
                <a:lnTo>
                  <a:pt x="581" y="175"/>
                </a:lnTo>
                <a:lnTo>
                  <a:pt x="648" y="131"/>
                </a:lnTo>
              </a:path>
            </a:pathLst>
          </a:custGeom>
          <a:gradFill rotWithShape="1">
            <a:gsLst>
              <a:gs pos="0">
                <a:srgbClr val="BC61CB"/>
              </a:gs>
              <a:gs pos="100000">
                <a:srgbClr val="E9CAEE"/>
              </a:gs>
            </a:gsLst>
            <a:lin ang="0" scaled="1"/>
          </a:gradFill>
          <a:ln w="38100" cap="flat" cmpd="sng">
            <a:solidFill>
              <a:srgbClr val="FFFFFF"/>
            </a:solidFill>
            <a:round/>
            <a:headEnd/>
            <a:tailEnd/>
          </a:ln>
          <a:effectLst>
            <a:outerShdw dist="135003" dir="2928844" algn="ctr" rotWithShape="0">
              <a:srgbClr val="B2B2B2">
                <a:alpha val="50000"/>
              </a:srgbClr>
            </a:outerShdw>
          </a:effectLst>
        </p:spPr>
        <p:txBody>
          <a:bodyPr/>
          <a:lstStyle/>
          <a:p>
            <a:pPr>
              <a:defRPr/>
            </a:pPr>
            <a:endParaRPr lang="zh-CN" altLang="en-US">
              <a:latin typeface="Arial" pitchFamily="34" charset="0"/>
              <a:ea typeface="+mn-ea"/>
            </a:endParaRPr>
          </a:p>
        </p:txBody>
      </p:sp>
      <p:sp>
        <p:nvSpPr>
          <p:cNvPr id="48" name="Freeform 8"/>
          <p:cNvSpPr>
            <a:spLocks/>
          </p:cNvSpPr>
          <p:nvPr/>
        </p:nvSpPr>
        <p:spPr bwMode="auto">
          <a:xfrm>
            <a:off x="2068513" y="3871913"/>
            <a:ext cx="1524000" cy="2568575"/>
          </a:xfrm>
          <a:custGeom>
            <a:avLst/>
            <a:gdLst>
              <a:gd name="T0" fmla="*/ 1467 w 1470"/>
              <a:gd name="T1" fmla="*/ 1246 h 2346"/>
              <a:gd name="T2" fmla="*/ 1444 w 1470"/>
              <a:gd name="T3" fmla="*/ 1390 h 2346"/>
              <a:gd name="T4" fmla="*/ 1400 w 1470"/>
              <a:gd name="T5" fmla="*/ 1529 h 2346"/>
              <a:gd name="T6" fmla="*/ 1339 w 1470"/>
              <a:gd name="T7" fmla="*/ 1662 h 2346"/>
              <a:gd name="T8" fmla="*/ 1267 w 1470"/>
              <a:gd name="T9" fmla="*/ 1784 h 2346"/>
              <a:gd name="T10" fmla="*/ 1187 w 1470"/>
              <a:gd name="T11" fmla="*/ 1898 h 2346"/>
              <a:gd name="T12" fmla="*/ 1102 w 1470"/>
              <a:gd name="T13" fmla="*/ 2002 h 2346"/>
              <a:gd name="T14" fmla="*/ 1019 w 1470"/>
              <a:gd name="T15" fmla="*/ 2094 h 2346"/>
              <a:gd name="T16" fmla="*/ 939 w 1470"/>
              <a:gd name="T17" fmla="*/ 2174 h 2346"/>
              <a:gd name="T18" fmla="*/ 866 w 1470"/>
              <a:gd name="T19" fmla="*/ 2240 h 2346"/>
              <a:gd name="T20" fmla="*/ 806 w 1470"/>
              <a:gd name="T21" fmla="*/ 2291 h 2346"/>
              <a:gd name="T22" fmla="*/ 763 w 1470"/>
              <a:gd name="T23" fmla="*/ 2326 h 2346"/>
              <a:gd name="T24" fmla="*/ 739 w 1470"/>
              <a:gd name="T25" fmla="*/ 2343 h 2346"/>
              <a:gd name="T26" fmla="*/ 732 w 1470"/>
              <a:gd name="T27" fmla="*/ 2343 h 2346"/>
              <a:gd name="T28" fmla="*/ 709 w 1470"/>
              <a:gd name="T29" fmla="*/ 2326 h 2346"/>
              <a:gd name="T30" fmla="*/ 665 w 1470"/>
              <a:gd name="T31" fmla="*/ 2291 h 2346"/>
              <a:gd name="T32" fmla="*/ 604 w 1470"/>
              <a:gd name="T33" fmla="*/ 2240 h 2346"/>
              <a:gd name="T34" fmla="*/ 532 w 1470"/>
              <a:gd name="T35" fmla="*/ 2174 h 2346"/>
              <a:gd name="T36" fmla="*/ 452 w 1470"/>
              <a:gd name="T37" fmla="*/ 2094 h 2346"/>
              <a:gd name="T38" fmla="*/ 367 w 1470"/>
              <a:gd name="T39" fmla="*/ 2002 h 2346"/>
              <a:gd name="T40" fmla="*/ 284 w 1470"/>
              <a:gd name="T41" fmla="*/ 1898 h 2346"/>
              <a:gd name="T42" fmla="*/ 204 w 1470"/>
              <a:gd name="T43" fmla="*/ 1784 h 2346"/>
              <a:gd name="T44" fmla="*/ 131 w 1470"/>
              <a:gd name="T45" fmla="*/ 1662 h 2346"/>
              <a:gd name="T46" fmla="*/ 71 w 1470"/>
              <a:gd name="T47" fmla="*/ 1529 h 2346"/>
              <a:gd name="T48" fmla="*/ 27 w 1470"/>
              <a:gd name="T49" fmla="*/ 1390 h 2346"/>
              <a:gd name="T50" fmla="*/ 4 w 1470"/>
              <a:gd name="T51" fmla="*/ 1246 h 2346"/>
              <a:gd name="T52" fmla="*/ 4 w 1470"/>
              <a:gd name="T53" fmla="*/ 1099 h 2346"/>
              <a:gd name="T54" fmla="*/ 27 w 1470"/>
              <a:gd name="T55" fmla="*/ 954 h 2346"/>
              <a:gd name="T56" fmla="*/ 71 w 1470"/>
              <a:gd name="T57" fmla="*/ 816 h 2346"/>
              <a:gd name="T58" fmla="*/ 131 w 1470"/>
              <a:gd name="T59" fmla="*/ 684 h 2346"/>
              <a:gd name="T60" fmla="*/ 204 w 1470"/>
              <a:gd name="T61" fmla="*/ 560 h 2346"/>
              <a:gd name="T62" fmla="*/ 284 w 1470"/>
              <a:gd name="T63" fmla="*/ 446 h 2346"/>
              <a:gd name="T64" fmla="*/ 367 w 1470"/>
              <a:gd name="T65" fmla="*/ 343 h 2346"/>
              <a:gd name="T66" fmla="*/ 452 w 1470"/>
              <a:gd name="T67" fmla="*/ 251 h 2346"/>
              <a:gd name="T68" fmla="*/ 532 w 1470"/>
              <a:gd name="T69" fmla="*/ 171 h 2346"/>
              <a:gd name="T70" fmla="*/ 604 w 1470"/>
              <a:gd name="T71" fmla="*/ 105 h 2346"/>
              <a:gd name="T72" fmla="*/ 665 w 1470"/>
              <a:gd name="T73" fmla="*/ 55 h 2346"/>
              <a:gd name="T74" fmla="*/ 709 w 1470"/>
              <a:gd name="T75" fmla="*/ 19 h 2346"/>
              <a:gd name="T76" fmla="*/ 732 w 1470"/>
              <a:gd name="T77" fmla="*/ 1 h 2346"/>
              <a:gd name="T78" fmla="*/ 739 w 1470"/>
              <a:gd name="T79" fmla="*/ 1 h 2346"/>
              <a:gd name="T80" fmla="*/ 763 w 1470"/>
              <a:gd name="T81" fmla="*/ 19 h 2346"/>
              <a:gd name="T82" fmla="*/ 806 w 1470"/>
              <a:gd name="T83" fmla="*/ 55 h 2346"/>
              <a:gd name="T84" fmla="*/ 866 w 1470"/>
              <a:gd name="T85" fmla="*/ 105 h 2346"/>
              <a:gd name="T86" fmla="*/ 939 w 1470"/>
              <a:gd name="T87" fmla="*/ 171 h 2346"/>
              <a:gd name="T88" fmla="*/ 1019 w 1470"/>
              <a:gd name="T89" fmla="*/ 251 h 2346"/>
              <a:gd name="T90" fmla="*/ 1102 w 1470"/>
              <a:gd name="T91" fmla="*/ 343 h 2346"/>
              <a:gd name="T92" fmla="*/ 1187 w 1470"/>
              <a:gd name="T93" fmla="*/ 446 h 2346"/>
              <a:gd name="T94" fmla="*/ 1267 w 1470"/>
              <a:gd name="T95" fmla="*/ 560 h 2346"/>
              <a:gd name="T96" fmla="*/ 1339 w 1470"/>
              <a:gd name="T97" fmla="*/ 684 h 2346"/>
              <a:gd name="T98" fmla="*/ 1400 w 1470"/>
              <a:gd name="T99" fmla="*/ 816 h 2346"/>
              <a:gd name="T100" fmla="*/ 1444 w 1470"/>
              <a:gd name="T101" fmla="*/ 954 h 2346"/>
              <a:gd name="T102" fmla="*/ 1467 w 1470"/>
              <a:gd name="T103" fmla="*/ 1099 h 2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0"/>
              <a:gd name="T157" fmla="*/ 0 h 2346"/>
              <a:gd name="T158" fmla="*/ 1470 w 1470"/>
              <a:gd name="T159" fmla="*/ 2346 h 23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0" h="2346">
                <a:moveTo>
                  <a:pt x="1470" y="1173"/>
                </a:moveTo>
                <a:lnTo>
                  <a:pt x="1467" y="1246"/>
                </a:lnTo>
                <a:lnTo>
                  <a:pt x="1458" y="1319"/>
                </a:lnTo>
                <a:lnTo>
                  <a:pt x="1444" y="1390"/>
                </a:lnTo>
                <a:lnTo>
                  <a:pt x="1423" y="1462"/>
                </a:lnTo>
                <a:lnTo>
                  <a:pt x="1400" y="1529"/>
                </a:lnTo>
                <a:lnTo>
                  <a:pt x="1371" y="1596"/>
                </a:lnTo>
                <a:lnTo>
                  <a:pt x="1339" y="1662"/>
                </a:lnTo>
                <a:lnTo>
                  <a:pt x="1305" y="1725"/>
                </a:lnTo>
                <a:lnTo>
                  <a:pt x="1267" y="1784"/>
                </a:lnTo>
                <a:lnTo>
                  <a:pt x="1228" y="1843"/>
                </a:lnTo>
                <a:lnTo>
                  <a:pt x="1187" y="1898"/>
                </a:lnTo>
                <a:lnTo>
                  <a:pt x="1145" y="1952"/>
                </a:lnTo>
                <a:lnTo>
                  <a:pt x="1102" y="2002"/>
                </a:lnTo>
                <a:lnTo>
                  <a:pt x="1060" y="2050"/>
                </a:lnTo>
                <a:lnTo>
                  <a:pt x="1019" y="2094"/>
                </a:lnTo>
                <a:lnTo>
                  <a:pt x="978" y="2135"/>
                </a:lnTo>
                <a:lnTo>
                  <a:pt x="939" y="2174"/>
                </a:lnTo>
                <a:lnTo>
                  <a:pt x="901" y="2207"/>
                </a:lnTo>
                <a:lnTo>
                  <a:pt x="866" y="2240"/>
                </a:lnTo>
                <a:lnTo>
                  <a:pt x="835" y="2266"/>
                </a:lnTo>
                <a:lnTo>
                  <a:pt x="806" y="2291"/>
                </a:lnTo>
                <a:lnTo>
                  <a:pt x="783" y="2310"/>
                </a:lnTo>
                <a:lnTo>
                  <a:pt x="763" y="2326"/>
                </a:lnTo>
                <a:lnTo>
                  <a:pt x="748" y="2336"/>
                </a:lnTo>
                <a:lnTo>
                  <a:pt x="739" y="2343"/>
                </a:lnTo>
                <a:lnTo>
                  <a:pt x="735" y="2346"/>
                </a:lnTo>
                <a:lnTo>
                  <a:pt x="732" y="2343"/>
                </a:lnTo>
                <a:lnTo>
                  <a:pt x="723" y="2336"/>
                </a:lnTo>
                <a:lnTo>
                  <a:pt x="709" y="2326"/>
                </a:lnTo>
                <a:lnTo>
                  <a:pt x="688" y="2310"/>
                </a:lnTo>
                <a:lnTo>
                  <a:pt x="665" y="2291"/>
                </a:lnTo>
                <a:lnTo>
                  <a:pt x="636" y="2266"/>
                </a:lnTo>
                <a:lnTo>
                  <a:pt x="604" y="2240"/>
                </a:lnTo>
                <a:lnTo>
                  <a:pt x="570" y="2207"/>
                </a:lnTo>
                <a:lnTo>
                  <a:pt x="532" y="2174"/>
                </a:lnTo>
                <a:lnTo>
                  <a:pt x="493" y="2135"/>
                </a:lnTo>
                <a:lnTo>
                  <a:pt x="452" y="2094"/>
                </a:lnTo>
                <a:lnTo>
                  <a:pt x="410" y="2050"/>
                </a:lnTo>
                <a:lnTo>
                  <a:pt x="367" y="2002"/>
                </a:lnTo>
                <a:lnTo>
                  <a:pt x="325" y="1952"/>
                </a:lnTo>
                <a:lnTo>
                  <a:pt x="284" y="1898"/>
                </a:lnTo>
                <a:lnTo>
                  <a:pt x="243" y="1843"/>
                </a:lnTo>
                <a:lnTo>
                  <a:pt x="204" y="1784"/>
                </a:lnTo>
                <a:lnTo>
                  <a:pt x="166" y="1725"/>
                </a:lnTo>
                <a:lnTo>
                  <a:pt x="131" y="1662"/>
                </a:lnTo>
                <a:lnTo>
                  <a:pt x="100" y="1596"/>
                </a:lnTo>
                <a:lnTo>
                  <a:pt x="71" y="1529"/>
                </a:lnTo>
                <a:lnTo>
                  <a:pt x="48" y="1462"/>
                </a:lnTo>
                <a:lnTo>
                  <a:pt x="27" y="1390"/>
                </a:lnTo>
                <a:lnTo>
                  <a:pt x="13" y="1319"/>
                </a:lnTo>
                <a:lnTo>
                  <a:pt x="4" y="1246"/>
                </a:lnTo>
                <a:lnTo>
                  <a:pt x="0" y="1173"/>
                </a:lnTo>
                <a:lnTo>
                  <a:pt x="4" y="1099"/>
                </a:lnTo>
                <a:lnTo>
                  <a:pt x="13" y="1026"/>
                </a:lnTo>
                <a:lnTo>
                  <a:pt x="27" y="954"/>
                </a:lnTo>
                <a:lnTo>
                  <a:pt x="48" y="884"/>
                </a:lnTo>
                <a:lnTo>
                  <a:pt x="71" y="816"/>
                </a:lnTo>
                <a:lnTo>
                  <a:pt x="100" y="748"/>
                </a:lnTo>
                <a:lnTo>
                  <a:pt x="131" y="684"/>
                </a:lnTo>
                <a:lnTo>
                  <a:pt x="166" y="621"/>
                </a:lnTo>
                <a:lnTo>
                  <a:pt x="204" y="560"/>
                </a:lnTo>
                <a:lnTo>
                  <a:pt x="243" y="502"/>
                </a:lnTo>
                <a:lnTo>
                  <a:pt x="284" y="446"/>
                </a:lnTo>
                <a:lnTo>
                  <a:pt x="325" y="394"/>
                </a:lnTo>
                <a:lnTo>
                  <a:pt x="367" y="343"/>
                </a:lnTo>
                <a:lnTo>
                  <a:pt x="410" y="295"/>
                </a:lnTo>
                <a:lnTo>
                  <a:pt x="452" y="251"/>
                </a:lnTo>
                <a:lnTo>
                  <a:pt x="493" y="210"/>
                </a:lnTo>
                <a:lnTo>
                  <a:pt x="532" y="171"/>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1"/>
                </a:lnTo>
                <a:lnTo>
                  <a:pt x="978" y="210"/>
                </a:lnTo>
                <a:lnTo>
                  <a:pt x="1019" y="251"/>
                </a:lnTo>
                <a:lnTo>
                  <a:pt x="1060" y="295"/>
                </a:lnTo>
                <a:lnTo>
                  <a:pt x="1102" y="343"/>
                </a:lnTo>
                <a:lnTo>
                  <a:pt x="1145" y="394"/>
                </a:lnTo>
                <a:lnTo>
                  <a:pt x="1187" y="446"/>
                </a:lnTo>
                <a:lnTo>
                  <a:pt x="1228" y="502"/>
                </a:lnTo>
                <a:lnTo>
                  <a:pt x="1267" y="560"/>
                </a:lnTo>
                <a:lnTo>
                  <a:pt x="1305" y="621"/>
                </a:lnTo>
                <a:lnTo>
                  <a:pt x="1339" y="684"/>
                </a:lnTo>
                <a:lnTo>
                  <a:pt x="1371" y="748"/>
                </a:lnTo>
                <a:lnTo>
                  <a:pt x="1400" y="816"/>
                </a:lnTo>
                <a:lnTo>
                  <a:pt x="1423" y="884"/>
                </a:lnTo>
                <a:lnTo>
                  <a:pt x="1444" y="954"/>
                </a:lnTo>
                <a:lnTo>
                  <a:pt x="1458" y="1026"/>
                </a:lnTo>
                <a:lnTo>
                  <a:pt x="1467" y="1099"/>
                </a:lnTo>
                <a:lnTo>
                  <a:pt x="1470" y="1173"/>
                </a:lnTo>
              </a:path>
            </a:pathLst>
          </a:custGeom>
          <a:gradFill rotWithShape="1">
            <a:gsLst>
              <a:gs pos="0">
                <a:srgbClr val="FFAACC"/>
              </a:gs>
              <a:gs pos="100000">
                <a:srgbClr val="FF0066"/>
              </a:gs>
            </a:gsLst>
            <a:lin ang="5400000" scaled="1"/>
          </a:gradFill>
          <a:ln w="38100" cap="flat" cmpd="sng">
            <a:solidFill>
              <a:srgbClr val="FFFFFF"/>
            </a:solidFill>
            <a:round/>
            <a:headEnd/>
            <a:tailEnd/>
          </a:ln>
          <a:effectLst>
            <a:outerShdw dist="135003" dir="2928844" algn="ctr" rotWithShape="0">
              <a:srgbClr val="B2B2B2">
                <a:alpha val="50000"/>
              </a:srgbClr>
            </a:outerShdw>
          </a:effectLst>
        </p:spPr>
        <p:txBody>
          <a:bodyPr/>
          <a:lstStyle/>
          <a:p>
            <a:pPr>
              <a:defRPr/>
            </a:pPr>
            <a:endParaRPr lang="zh-CN" altLang="en-US">
              <a:latin typeface="Arial" pitchFamily="34" charset="0"/>
              <a:ea typeface="+mn-ea"/>
            </a:endParaRPr>
          </a:p>
        </p:txBody>
      </p:sp>
      <p:sp>
        <p:nvSpPr>
          <p:cNvPr id="49" name="Freeform 9"/>
          <p:cNvSpPr>
            <a:spLocks/>
          </p:cNvSpPr>
          <p:nvPr/>
        </p:nvSpPr>
        <p:spPr bwMode="auto">
          <a:xfrm rot="480000">
            <a:off x="2484438" y="3716338"/>
            <a:ext cx="2667000" cy="1371600"/>
          </a:xfrm>
          <a:custGeom>
            <a:avLst/>
            <a:gdLst>
              <a:gd name="T0" fmla="*/ 1451 w 2032"/>
              <a:gd name="T1" fmla="*/ 175 h 1536"/>
              <a:gd name="T2" fmla="*/ 1572 w 2032"/>
              <a:gd name="T3" fmla="*/ 277 h 1536"/>
              <a:gd name="T4" fmla="*/ 1676 w 2032"/>
              <a:gd name="T5" fmla="*/ 395 h 1536"/>
              <a:gd name="T6" fmla="*/ 1763 w 2032"/>
              <a:gd name="T7" fmla="*/ 525 h 1536"/>
              <a:gd name="T8" fmla="*/ 1835 w 2032"/>
              <a:gd name="T9" fmla="*/ 661 h 1536"/>
              <a:gd name="T10" fmla="*/ 1893 w 2032"/>
              <a:gd name="T11" fmla="*/ 798 h 1536"/>
              <a:gd name="T12" fmla="*/ 1940 w 2032"/>
              <a:gd name="T13" fmla="*/ 929 h 1536"/>
              <a:gd name="T14" fmla="*/ 1975 w 2032"/>
              <a:gd name="T15" fmla="*/ 1053 h 1536"/>
              <a:gd name="T16" fmla="*/ 2000 w 2032"/>
              <a:gd name="T17" fmla="*/ 1161 h 1536"/>
              <a:gd name="T18" fmla="*/ 2017 w 2032"/>
              <a:gd name="T19" fmla="*/ 1250 h 1536"/>
              <a:gd name="T20" fmla="*/ 2026 w 2032"/>
              <a:gd name="T21" fmla="*/ 1316 h 1536"/>
              <a:gd name="T22" fmla="*/ 2030 w 2032"/>
              <a:gd name="T23" fmla="*/ 1349 h 1536"/>
              <a:gd name="T24" fmla="*/ 2027 w 2032"/>
              <a:gd name="T25" fmla="*/ 1357 h 1536"/>
              <a:gd name="T26" fmla="*/ 1998 w 2032"/>
              <a:gd name="T27" fmla="*/ 1368 h 1536"/>
              <a:gd name="T28" fmla="*/ 1941 w 2032"/>
              <a:gd name="T29" fmla="*/ 1390 h 1536"/>
              <a:gd name="T30" fmla="*/ 1861 w 2032"/>
              <a:gd name="T31" fmla="*/ 1419 h 1536"/>
              <a:gd name="T32" fmla="*/ 1762 w 2032"/>
              <a:gd name="T33" fmla="*/ 1450 h 1536"/>
              <a:gd name="T34" fmla="*/ 1647 w 2032"/>
              <a:gd name="T35" fmla="*/ 1481 h 1536"/>
              <a:gd name="T36" fmla="*/ 1517 w 2032"/>
              <a:gd name="T37" fmla="*/ 1507 h 1536"/>
              <a:gd name="T38" fmla="*/ 1377 w 2032"/>
              <a:gd name="T39" fmla="*/ 1527 h 1536"/>
              <a:gd name="T40" fmla="*/ 1231 w 2032"/>
              <a:gd name="T41" fmla="*/ 1536 h 1536"/>
              <a:gd name="T42" fmla="*/ 1082 w 2032"/>
              <a:gd name="T43" fmla="*/ 1532 h 1536"/>
              <a:gd name="T44" fmla="*/ 933 w 2032"/>
              <a:gd name="T45" fmla="*/ 1511 h 1536"/>
              <a:gd name="T46" fmla="*/ 787 w 2032"/>
              <a:gd name="T47" fmla="*/ 1469 h 1536"/>
              <a:gd name="T48" fmla="*/ 647 w 2032"/>
              <a:gd name="T49" fmla="*/ 1405 h 1536"/>
              <a:gd name="T50" fmla="*/ 518 w 2032"/>
              <a:gd name="T51" fmla="*/ 1313 h 1536"/>
              <a:gd name="T52" fmla="*/ 405 w 2032"/>
              <a:gd name="T53" fmla="*/ 1202 h 1536"/>
              <a:gd name="T54" fmla="*/ 311 w 2032"/>
              <a:gd name="T55" fmla="*/ 1076 h 1536"/>
              <a:gd name="T56" fmla="*/ 230 w 2032"/>
              <a:gd name="T57" fmla="*/ 944 h 1536"/>
              <a:gd name="T58" fmla="*/ 166 w 2032"/>
              <a:gd name="T59" fmla="*/ 806 h 1536"/>
              <a:gd name="T60" fmla="*/ 114 w 2032"/>
              <a:gd name="T61" fmla="*/ 672 h 1536"/>
              <a:gd name="T62" fmla="*/ 73 w 2032"/>
              <a:gd name="T63" fmla="*/ 542 h 1536"/>
              <a:gd name="T64" fmla="*/ 44 w 2032"/>
              <a:gd name="T65" fmla="*/ 427 h 1536"/>
              <a:gd name="T66" fmla="*/ 22 w 2032"/>
              <a:gd name="T67" fmla="*/ 326 h 1536"/>
              <a:gd name="T68" fmla="*/ 9 w 2032"/>
              <a:gd name="T69" fmla="*/ 249 h 1536"/>
              <a:gd name="T70" fmla="*/ 3 w 2032"/>
              <a:gd name="T71" fmla="*/ 200 h 1536"/>
              <a:gd name="T72" fmla="*/ 0 w 2032"/>
              <a:gd name="T73" fmla="*/ 182 h 1536"/>
              <a:gd name="T74" fmla="*/ 16 w 2032"/>
              <a:gd name="T75" fmla="*/ 175 h 1536"/>
              <a:gd name="T76" fmla="*/ 58 w 2032"/>
              <a:gd name="T77" fmla="*/ 157 h 1536"/>
              <a:gd name="T78" fmla="*/ 127 w 2032"/>
              <a:gd name="T79" fmla="*/ 131 h 1536"/>
              <a:gd name="T80" fmla="*/ 217 w 2032"/>
              <a:gd name="T81" fmla="*/ 102 h 1536"/>
              <a:gd name="T82" fmla="*/ 325 w 2032"/>
              <a:gd name="T83" fmla="*/ 70 h 1536"/>
              <a:gd name="T84" fmla="*/ 449 w 2032"/>
              <a:gd name="T85" fmla="*/ 42 h 1536"/>
              <a:gd name="T86" fmla="*/ 583 w 2032"/>
              <a:gd name="T87" fmla="*/ 17 h 1536"/>
              <a:gd name="T88" fmla="*/ 726 w 2032"/>
              <a:gd name="T89" fmla="*/ 3 h 1536"/>
              <a:gd name="T90" fmla="*/ 875 w 2032"/>
              <a:gd name="T91" fmla="*/ 0 h 1536"/>
              <a:gd name="T92" fmla="*/ 1024 w 2032"/>
              <a:gd name="T93" fmla="*/ 11 h 1536"/>
              <a:gd name="T94" fmla="*/ 1173 w 2032"/>
              <a:gd name="T95" fmla="*/ 43 h 1536"/>
              <a:gd name="T96" fmla="*/ 1314 w 2032"/>
              <a:gd name="T97" fmla="*/ 96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32"/>
              <a:gd name="T148" fmla="*/ 0 h 1536"/>
              <a:gd name="T149" fmla="*/ 2032 w 2032"/>
              <a:gd name="T150" fmla="*/ 1536 h 1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1"/>
                </a:lnTo>
                <a:lnTo>
                  <a:pt x="1865" y="729"/>
                </a:lnTo>
                <a:lnTo>
                  <a:pt x="1893" y="798"/>
                </a:lnTo>
                <a:lnTo>
                  <a:pt x="1918" y="865"/>
                </a:lnTo>
                <a:lnTo>
                  <a:pt x="1940" y="929"/>
                </a:lnTo>
                <a:lnTo>
                  <a:pt x="1957" y="993"/>
                </a:lnTo>
                <a:lnTo>
                  <a:pt x="1975" y="1053"/>
                </a:lnTo>
                <a:lnTo>
                  <a:pt x="1988" y="1109"/>
                </a:lnTo>
                <a:lnTo>
                  <a:pt x="2000" y="1161"/>
                </a:lnTo>
                <a:lnTo>
                  <a:pt x="2008" y="1209"/>
                </a:lnTo>
                <a:lnTo>
                  <a:pt x="2017" y="1250"/>
                </a:lnTo>
                <a:lnTo>
                  <a:pt x="2021" y="1287"/>
                </a:lnTo>
                <a:lnTo>
                  <a:pt x="2026" y="1316"/>
                </a:lnTo>
                <a:lnTo>
                  <a:pt x="2029" y="1336"/>
                </a:lnTo>
                <a:lnTo>
                  <a:pt x="2030" y="1349"/>
                </a:lnTo>
                <a:lnTo>
                  <a:pt x="2032" y="1355"/>
                </a:lnTo>
                <a:lnTo>
                  <a:pt x="2027" y="1357"/>
                </a:lnTo>
                <a:lnTo>
                  <a:pt x="2016" y="1361"/>
                </a:lnTo>
                <a:lnTo>
                  <a:pt x="1998" y="1368"/>
                </a:lnTo>
                <a:lnTo>
                  <a:pt x="1972" y="1378"/>
                </a:lnTo>
                <a:lnTo>
                  <a:pt x="1941" y="1390"/>
                </a:lnTo>
                <a:lnTo>
                  <a:pt x="1905" y="1405"/>
                </a:lnTo>
                <a:lnTo>
                  <a:pt x="1861" y="1419"/>
                </a:lnTo>
                <a:lnTo>
                  <a:pt x="1814" y="1434"/>
                </a:lnTo>
                <a:lnTo>
                  <a:pt x="1762" y="1450"/>
                </a:lnTo>
                <a:lnTo>
                  <a:pt x="1706" y="1466"/>
                </a:lnTo>
                <a:lnTo>
                  <a:pt x="1647" y="1481"/>
                </a:lnTo>
                <a:lnTo>
                  <a:pt x="1582"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7" y="1469"/>
                </a:lnTo>
                <a:lnTo>
                  <a:pt x="716" y="1440"/>
                </a:lnTo>
                <a:lnTo>
                  <a:pt x="647"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3"/>
                </a:lnTo>
                <a:lnTo>
                  <a:pt x="44" y="427"/>
                </a:lnTo>
                <a:lnTo>
                  <a:pt x="32" y="375"/>
                </a:lnTo>
                <a:lnTo>
                  <a:pt x="22" y="326"/>
                </a:lnTo>
                <a:lnTo>
                  <a:pt x="14" y="286"/>
                </a:lnTo>
                <a:lnTo>
                  <a:pt x="9" y="249"/>
                </a:lnTo>
                <a:lnTo>
                  <a:pt x="4" y="220"/>
                </a:lnTo>
                <a:lnTo>
                  <a:pt x="3" y="200"/>
                </a:lnTo>
                <a:lnTo>
                  <a:pt x="0" y="186"/>
                </a:lnTo>
                <a:lnTo>
                  <a:pt x="0" y="182"/>
                </a:lnTo>
                <a:lnTo>
                  <a:pt x="4" y="179"/>
                </a:lnTo>
                <a:lnTo>
                  <a:pt x="16" y="175"/>
                </a:lnTo>
                <a:lnTo>
                  <a:pt x="33" y="167"/>
                </a:lnTo>
                <a:lnTo>
                  <a:pt x="58" y="157"/>
                </a:lnTo>
                <a:lnTo>
                  <a:pt x="90" y="146"/>
                </a:lnTo>
                <a:lnTo>
                  <a:pt x="127" y="131"/>
                </a:lnTo>
                <a:lnTo>
                  <a:pt x="169" y="116"/>
                </a:lnTo>
                <a:lnTo>
                  <a:pt x="217" y="102"/>
                </a:lnTo>
                <a:lnTo>
                  <a:pt x="270" y="86"/>
                </a:lnTo>
                <a:lnTo>
                  <a:pt x="325" y="70"/>
                </a:lnTo>
                <a:lnTo>
                  <a:pt x="385" y="55"/>
                </a:lnTo>
                <a:lnTo>
                  <a:pt x="449" y="42"/>
                </a:lnTo>
                <a:lnTo>
                  <a:pt x="515" y="29"/>
                </a:lnTo>
                <a:lnTo>
                  <a:pt x="583" y="17"/>
                </a:lnTo>
                <a:lnTo>
                  <a:pt x="653" y="8"/>
                </a:lnTo>
                <a:lnTo>
                  <a:pt x="726" y="3"/>
                </a:lnTo>
                <a:lnTo>
                  <a:pt x="801" y="0"/>
                </a:lnTo>
                <a:lnTo>
                  <a:pt x="875" y="0"/>
                </a:lnTo>
                <a:lnTo>
                  <a:pt x="949" y="4"/>
                </a:lnTo>
                <a:lnTo>
                  <a:pt x="1024" y="11"/>
                </a:lnTo>
                <a:lnTo>
                  <a:pt x="1098" y="24"/>
                </a:lnTo>
                <a:lnTo>
                  <a:pt x="1173" y="43"/>
                </a:lnTo>
                <a:lnTo>
                  <a:pt x="1244" y="67"/>
                </a:lnTo>
                <a:lnTo>
                  <a:pt x="1314" y="96"/>
                </a:lnTo>
                <a:lnTo>
                  <a:pt x="1383" y="131"/>
                </a:lnTo>
              </a:path>
            </a:pathLst>
          </a:custGeom>
          <a:gradFill rotWithShape="1">
            <a:gsLst>
              <a:gs pos="0">
                <a:srgbClr val="FFD4BE"/>
              </a:gs>
              <a:gs pos="100000">
                <a:srgbClr val="FF7E3D"/>
              </a:gs>
            </a:gsLst>
            <a:lin ang="18900000" scaled="1"/>
          </a:gradFill>
          <a:ln w="38100" cap="flat" cmpd="sng">
            <a:solidFill>
              <a:srgbClr val="FFFFFF"/>
            </a:solidFill>
            <a:round/>
            <a:headEnd/>
            <a:tailEnd/>
          </a:ln>
          <a:effectLst>
            <a:outerShdw dist="135003" dir="2928844" algn="ctr" rotWithShape="0">
              <a:srgbClr val="B2B2B2">
                <a:alpha val="50000"/>
              </a:srgbClr>
            </a:outerShdw>
          </a:effectLst>
        </p:spPr>
        <p:txBody>
          <a:bodyPr/>
          <a:lstStyle/>
          <a:p>
            <a:pPr>
              <a:defRPr/>
            </a:pPr>
            <a:endParaRPr lang="zh-CN" altLang="en-US">
              <a:latin typeface="Arial" pitchFamily="34" charset="0"/>
              <a:ea typeface="+mn-ea"/>
            </a:endParaRPr>
          </a:p>
        </p:txBody>
      </p:sp>
      <p:sp>
        <p:nvSpPr>
          <p:cNvPr id="50" name="Freeform 10"/>
          <p:cNvSpPr>
            <a:spLocks/>
          </p:cNvSpPr>
          <p:nvPr/>
        </p:nvSpPr>
        <p:spPr bwMode="auto">
          <a:xfrm rot="21120000">
            <a:off x="2514600" y="2590800"/>
            <a:ext cx="2743200" cy="1447800"/>
          </a:xfrm>
          <a:custGeom>
            <a:avLst/>
            <a:gdLst>
              <a:gd name="T0" fmla="*/ 716 w 2032"/>
              <a:gd name="T1" fmla="*/ 96 h 1536"/>
              <a:gd name="T2" fmla="*/ 859 w 2032"/>
              <a:gd name="T3" fmla="*/ 43 h 1536"/>
              <a:gd name="T4" fmla="*/ 1008 w 2032"/>
              <a:gd name="T5" fmla="*/ 11 h 1536"/>
              <a:gd name="T6" fmla="*/ 1157 w 2032"/>
              <a:gd name="T7" fmla="*/ 0 h 1536"/>
              <a:gd name="T8" fmla="*/ 1305 w 2032"/>
              <a:gd name="T9" fmla="*/ 3 h 1536"/>
              <a:gd name="T10" fmla="*/ 1448 w 2032"/>
              <a:gd name="T11" fmla="*/ 17 h 1536"/>
              <a:gd name="T12" fmla="*/ 1582 w 2032"/>
              <a:gd name="T13" fmla="*/ 42 h 1536"/>
              <a:gd name="T14" fmla="*/ 1706 w 2032"/>
              <a:gd name="T15" fmla="*/ 70 h 1536"/>
              <a:gd name="T16" fmla="*/ 1814 w 2032"/>
              <a:gd name="T17" fmla="*/ 102 h 1536"/>
              <a:gd name="T18" fmla="*/ 1905 w 2032"/>
              <a:gd name="T19" fmla="*/ 131 h 1536"/>
              <a:gd name="T20" fmla="*/ 1972 w 2032"/>
              <a:gd name="T21" fmla="*/ 157 h 1536"/>
              <a:gd name="T22" fmla="*/ 2016 w 2032"/>
              <a:gd name="T23" fmla="*/ 175 h 1536"/>
              <a:gd name="T24" fmla="*/ 2032 w 2032"/>
              <a:gd name="T25" fmla="*/ 182 h 1536"/>
              <a:gd name="T26" fmla="*/ 2029 w 2032"/>
              <a:gd name="T27" fmla="*/ 200 h 1536"/>
              <a:gd name="T28" fmla="*/ 2021 w 2032"/>
              <a:gd name="T29" fmla="*/ 249 h 1536"/>
              <a:gd name="T30" fmla="*/ 2008 w 2032"/>
              <a:gd name="T31" fmla="*/ 327 h 1536"/>
              <a:gd name="T32" fmla="*/ 1988 w 2032"/>
              <a:gd name="T33" fmla="*/ 427 h 1536"/>
              <a:gd name="T34" fmla="*/ 1957 w 2032"/>
              <a:gd name="T35" fmla="*/ 542 h 1536"/>
              <a:gd name="T36" fmla="*/ 1918 w 2032"/>
              <a:gd name="T37" fmla="*/ 672 h 1536"/>
              <a:gd name="T38" fmla="*/ 1865 w 2032"/>
              <a:gd name="T39" fmla="*/ 807 h 1536"/>
              <a:gd name="T40" fmla="*/ 1801 w 2032"/>
              <a:gd name="T41" fmla="*/ 944 h 1536"/>
              <a:gd name="T42" fmla="*/ 1721 w 2032"/>
              <a:gd name="T43" fmla="*/ 1076 h 1536"/>
              <a:gd name="T44" fmla="*/ 1626 w 2032"/>
              <a:gd name="T45" fmla="*/ 1202 h 1536"/>
              <a:gd name="T46" fmla="*/ 1514 w 2032"/>
              <a:gd name="T47" fmla="*/ 1313 h 1536"/>
              <a:gd name="T48" fmla="*/ 1383 w 2032"/>
              <a:gd name="T49" fmla="*/ 1405 h 1536"/>
              <a:gd name="T50" fmla="*/ 1244 w 2032"/>
              <a:gd name="T51" fmla="*/ 1469 h 1536"/>
              <a:gd name="T52" fmla="*/ 1098 w 2032"/>
              <a:gd name="T53" fmla="*/ 1511 h 1536"/>
              <a:gd name="T54" fmla="*/ 949 w 2032"/>
              <a:gd name="T55" fmla="*/ 1532 h 1536"/>
              <a:gd name="T56" fmla="*/ 801 w 2032"/>
              <a:gd name="T57" fmla="*/ 1536 h 1536"/>
              <a:gd name="T58" fmla="*/ 653 w 2032"/>
              <a:gd name="T59" fmla="*/ 1527 h 1536"/>
              <a:gd name="T60" fmla="*/ 515 w 2032"/>
              <a:gd name="T61" fmla="*/ 1507 h 1536"/>
              <a:gd name="T62" fmla="*/ 385 w 2032"/>
              <a:gd name="T63" fmla="*/ 1481 h 1536"/>
              <a:gd name="T64" fmla="*/ 270 w 2032"/>
              <a:gd name="T65" fmla="*/ 1450 h 1536"/>
              <a:gd name="T66" fmla="*/ 169 w 2032"/>
              <a:gd name="T67" fmla="*/ 1419 h 1536"/>
              <a:gd name="T68" fmla="*/ 90 w 2032"/>
              <a:gd name="T69" fmla="*/ 1390 h 1536"/>
              <a:gd name="T70" fmla="*/ 33 w 2032"/>
              <a:gd name="T71" fmla="*/ 1368 h 1536"/>
              <a:gd name="T72" fmla="*/ 4 w 2032"/>
              <a:gd name="T73" fmla="*/ 1357 h 1536"/>
              <a:gd name="T74" fmla="*/ 0 w 2032"/>
              <a:gd name="T75" fmla="*/ 1349 h 1536"/>
              <a:gd name="T76" fmla="*/ 4 w 2032"/>
              <a:gd name="T77" fmla="*/ 1316 h 1536"/>
              <a:gd name="T78" fmla="*/ 14 w 2032"/>
              <a:gd name="T79" fmla="*/ 1250 h 1536"/>
              <a:gd name="T80" fmla="*/ 32 w 2032"/>
              <a:gd name="T81" fmla="*/ 1161 h 1536"/>
              <a:gd name="T82" fmla="*/ 57 w 2032"/>
              <a:gd name="T83" fmla="*/ 1053 h 1536"/>
              <a:gd name="T84" fmla="*/ 92 w 2032"/>
              <a:gd name="T85" fmla="*/ 929 h 1536"/>
              <a:gd name="T86" fmla="*/ 138 w 2032"/>
              <a:gd name="T87" fmla="*/ 798 h 1536"/>
              <a:gd name="T88" fmla="*/ 197 w 2032"/>
              <a:gd name="T89" fmla="*/ 661 h 1536"/>
              <a:gd name="T90" fmla="*/ 268 w 2032"/>
              <a:gd name="T91" fmla="*/ 525 h 1536"/>
              <a:gd name="T92" fmla="*/ 356 w 2032"/>
              <a:gd name="T93" fmla="*/ 395 h 1536"/>
              <a:gd name="T94" fmla="*/ 459 w 2032"/>
              <a:gd name="T95" fmla="*/ 277 h 1536"/>
              <a:gd name="T96" fmla="*/ 580 w 2032"/>
              <a:gd name="T97" fmla="*/ 175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32"/>
              <a:gd name="T148" fmla="*/ 0 h 1536"/>
              <a:gd name="T149" fmla="*/ 2032 w 2032"/>
              <a:gd name="T150" fmla="*/ 1536 h 1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32" h="1536">
                <a:moveTo>
                  <a:pt x="647" y="131"/>
                </a:moveTo>
                <a:lnTo>
                  <a:pt x="716" y="96"/>
                </a:lnTo>
                <a:lnTo>
                  <a:pt x="787" y="67"/>
                </a:lnTo>
                <a:lnTo>
                  <a:pt x="859" y="43"/>
                </a:lnTo>
                <a:lnTo>
                  <a:pt x="933" y="25"/>
                </a:lnTo>
                <a:lnTo>
                  <a:pt x="1008" y="11"/>
                </a:lnTo>
                <a:lnTo>
                  <a:pt x="1082" y="4"/>
                </a:lnTo>
                <a:lnTo>
                  <a:pt x="1157" y="0"/>
                </a:lnTo>
                <a:lnTo>
                  <a:pt x="1231" y="0"/>
                </a:lnTo>
                <a:lnTo>
                  <a:pt x="1305" y="3"/>
                </a:lnTo>
                <a:lnTo>
                  <a:pt x="1377" y="8"/>
                </a:lnTo>
                <a:lnTo>
                  <a:pt x="1448" y="17"/>
                </a:lnTo>
                <a:lnTo>
                  <a:pt x="1517" y="29"/>
                </a:lnTo>
                <a:lnTo>
                  <a:pt x="1582" y="42"/>
                </a:lnTo>
                <a:lnTo>
                  <a:pt x="1647" y="55"/>
                </a:lnTo>
                <a:lnTo>
                  <a:pt x="1706" y="70"/>
                </a:lnTo>
                <a:lnTo>
                  <a:pt x="1762" y="86"/>
                </a:lnTo>
                <a:lnTo>
                  <a:pt x="1814" y="102"/>
                </a:lnTo>
                <a:lnTo>
                  <a:pt x="1861" y="116"/>
                </a:lnTo>
                <a:lnTo>
                  <a:pt x="1905" y="131"/>
                </a:lnTo>
                <a:lnTo>
                  <a:pt x="1941" y="146"/>
                </a:lnTo>
                <a:lnTo>
                  <a:pt x="1972" y="157"/>
                </a:lnTo>
                <a:lnTo>
                  <a:pt x="1998" y="167"/>
                </a:lnTo>
                <a:lnTo>
                  <a:pt x="2016" y="175"/>
                </a:lnTo>
                <a:lnTo>
                  <a:pt x="2027" y="179"/>
                </a:lnTo>
                <a:lnTo>
                  <a:pt x="2032" y="182"/>
                </a:lnTo>
                <a:lnTo>
                  <a:pt x="2030" y="186"/>
                </a:lnTo>
                <a:lnTo>
                  <a:pt x="2029" y="200"/>
                </a:lnTo>
                <a:lnTo>
                  <a:pt x="2026" y="220"/>
                </a:lnTo>
                <a:lnTo>
                  <a:pt x="2021" y="249"/>
                </a:lnTo>
                <a:lnTo>
                  <a:pt x="2017" y="286"/>
                </a:lnTo>
                <a:lnTo>
                  <a:pt x="2008" y="327"/>
                </a:lnTo>
                <a:lnTo>
                  <a:pt x="2000" y="375"/>
                </a:lnTo>
                <a:lnTo>
                  <a:pt x="1988" y="427"/>
                </a:lnTo>
                <a:lnTo>
                  <a:pt x="1975" y="483"/>
                </a:lnTo>
                <a:lnTo>
                  <a:pt x="1957" y="542"/>
                </a:lnTo>
                <a:lnTo>
                  <a:pt x="1940" y="607"/>
                </a:lnTo>
                <a:lnTo>
                  <a:pt x="1918" y="672"/>
                </a:lnTo>
                <a:lnTo>
                  <a:pt x="1893" y="738"/>
                </a:lnTo>
                <a:lnTo>
                  <a:pt x="1865" y="807"/>
                </a:lnTo>
                <a:lnTo>
                  <a:pt x="1835" y="875"/>
                </a:lnTo>
                <a:lnTo>
                  <a:pt x="1801" y="944"/>
                </a:lnTo>
                <a:lnTo>
                  <a:pt x="1763" y="1011"/>
                </a:lnTo>
                <a:lnTo>
                  <a:pt x="1721" y="1076"/>
                </a:lnTo>
                <a:lnTo>
                  <a:pt x="1676" y="1141"/>
                </a:lnTo>
                <a:lnTo>
                  <a:pt x="1626" y="1202"/>
                </a:lnTo>
                <a:lnTo>
                  <a:pt x="1572" y="1259"/>
                </a:lnTo>
                <a:lnTo>
                  <a:pt x="1514" y="1313"/>
                </a:lnTo>
                <a:lnTo>
                  <a:pt x="1451" y="1361"/>
                </a:lnTo>
                <a:lnTo>
                  <a:pt x="1383" y="1405"/>
                </a:lnTo>
                <a:lnTo>
                  <a:pt x="1314" y="1440"/>
                </a:lnTo>
                <a:lnTo>
                  <a:pt x="1244" y="1469"/>
                </a:lnTo>
                <a:lnTo>
                  <a:pt x="1173" y="1494"/>
                </a:lnTo>
                <a:lnTo>
                  <a:pt x="1098" y="1511"/>
                </a:lnTo>
                <a:lnTo>
                  <a:pt x="1024" y="1524"/>
                </a:lnTo>
                <a:lnTo>
                  <a:pt x="949" y="1532"/>
                </a:lnTo>
                <a:lnTo>
                  <a:pt x="875" y="1536"/>
                </a:lnTo>
                <a:lnTo>
                  <a:pt x="801" y="1536"/>
                </a:lnTo>
                <a:lnTo>
                  <a:pt x="726" y="1533"/>
                </a:lnTo>
                <a:lnTo>
                  <a:pt x="653" y="1527"/>
                </a:lnTo>
                <a:lnTo>
                  <a:pt x="583" y="1519"/>
                </a:lnTo>
                <a:lnTo>
                  <a:pt x="515" y="1507"/>
                </a:lnTo>
                <a:lnTo>
                  <a:pt x="449" y="1495"/>
                </a:lnTo>
                <a:lnTo>
                  <a:pt x="385" y="1481"/>
                </a:lnTo>
                <a:lnTo>
                  <a:pt x="325" y="1466"/>
                </a:lnTo>
                <a:lnTo>
                  <a:pt x="270" y="1450"/>
                </a:lnTo>
                <a:lnTo>
                  <a:pt x="217" y="1434"/>
                </a:lnTo>
                <a:lnTo>
                  <a:pt x="169" y="1419"/>
                </a:lnTo>
                <a:lnTo>
                  <a:pt x="127" y="1405"/>
                </a:lnTo>
                <a:lnTo>
                  <a:pt x="90" y="1390"/>
                </a:lnTo>
                <a:lnTo>
                  <a:pt x="58" y="1379"/>
                </a:lnTo>
                <a:lnTo>
                  <a:pt x="33" y="1368"/>
                </a:lnTo>
                <a:lnTo>
                  <a:pt x="16" y="1361"/>
                </a:lnTo>
                <a:lnTo>
                  <a:pt x="4" y="1357"/>
                </a:lnTo>
                <a:lnTo>
                  <a:pt x="0" y="1355"/>
                </a:lnTo>
                <a:lnTo>
                  <a:pt x="0" y="1349"/>
                </a:lnTo>
                <a:lnTo>
                  <a:pt x="3" y="1336"/>
                </a:lnTo>
                <a:lnTo>
                  <a:pt x="4" y="1316"/>
                </a:lnTo>
                <a:lnTo>
                  <a:pt x="9" y="1287"/>
                </a:lnTo>
                <a:lnTo>
                  <a:pt x="14" y="1250"/>
                </a:lnTo>
                <a:lnTo>
                  <a:pt x="22" y="1209"/>
                </a:lnTo>
                <a:lnTo>
                  <a:pt x="32" y="1161"/>
                </a:lnTo>
                <a:lnTo>
                  <a:pt x="44" y="1109"/>
                </a:lnTo>
                <a:lnTo>
                  <a:pt x="57" y="1053"/>
                </a:lnTo>
                <a:lnTo>
                  <a:pt x="73" y="993"/>
                </a:lnTo>
                <a:lnTo>
                  <a:pt x="92" y="929"/>
                </a:lnTo>
                <a:lnTo>
                  <a:pt x="114" y="865"/>
                </a:lnTo>
                <a:lnTo>
                  <a:pt x="138" y="798"/>
                </a:lnTo>
                <a:lnTo>
                  <a:pt x="166" y="729"/>
                </a:lnTo>
                <a:lnTo>
                  <a:pt x="197" y="661"/>
                </a:lnTo>
                <a:lnTo>
                  <a:pt x="230" y="592"/>
                </a:lnTo>
                <a:lnTo>
                  <a:pt x="268" y="525"/>
                </a:lnTo>
                <a:lnTo>
                  <a:pt x="311" y="459"/>
                </a:lnTo>
                <a:lnTo>
                  <a:pt x="356" y="395"/>
                </a:lnTo>
                <a:lnTo>
                  <a:pt x="405" y="334"/>
                </a:lnTo>
                <a:lnTo>
                  <a:pt x="459" y="277"/>
                </a:lnTo>
                <a:lnTo>
                  <a:pt x="518" y="223"/>
                </a:lnTo>
                <a:lnTo>
                  <a:pt x="580" y="175"/>
                </a:lnTo>
                <a:lnTo>
                  <a:pt x="647" y="131"/>
                </a:lnTo>
              </a:path>
            </a:pathLst>
          </a:custGeom>
          <a:gradFill rotWithShape="1">
            <a:gsLst>
              <a:gs pos="0">
                <a:srgbClr val="FFEEAA"/>
              </a:gs>
              <a:gs pos="100000">
                <a:srgbClr val="FFCC00"/>
              </a:gs>
            </a:gsLst>
            <a:lin ang="2700000" scaled="1"/>
          </a:gradFill>
          <a:ln w="38100" cap="flat" cmpd="sng">
            <a:solidFill>
              <a:srgbClr val="FFFFFF"/>
            </a:solidFill>
            <a:round/>
            <a:headEnd/>
            <a:tailEnd/>
          </a:ln>
          <a:effectLst>
            <a:outerShdw dist="135003" dir="2928844" algn="ctr" rotWithShape="0">
              <a:srgbClr val="B2B2B2">
                <a:alpha val="50000"/>
              </a:srgbClr>
            </a:outerShdw>
          </a:effectLst>
        </p:spPr>
        <p:txBody>
          <a:bodyPr/>
          <a:lstStyle/>
          <a:p>
            <a:pPr>
              <a:defRPr/>
            </a:pPr>
            <a:endParaRPr lang="zh-CN" altLang="en-US">
              <a:latin typeface="Arial" pitchFamily="34" charset="0"/>
              <a:ea typeface="+mn-ea"/>
            </a:endParaRPr>
          </a:p>
        </p:txBody>
      </p:sp>
      <p:grpSp>
        <p:nvGrpSpPr>
          <p:cNvPr id="51" name="Group 8"/>
          <p:cNvGrpSpPr>
            <a:grpSpLocks/>
          </p:cNvGrpSpPr>
          <p:nvPr/>
        </p:nvGrpSpPr>
        <p:grpSpPr bwMode="auto">
          <a:xfrm>
            <a:off x="2078038" y="3030538"/>
            <a:ext cx="1227137" cy="1219200"/>
            <a:chOff x="0" y="0"/>
            <a:chExt cx="1680" cy="1680"/>
          </a:xfrm>
        </p:grpSpPr>
        <p:sp>
          <p:nvSpPr>
            <p:cNvPr id="52" name="Oval 12"/>
            <p:cNvSpPr>
              <a:spLocks noChangeArrowheads="1"/>
            </p:cNvSpPr>
            <p:nvPr/>
          </p:nvSpPr>
          <p:spPr bwMode="auto">
            <a:xfrm>
              <a:off x="0" y="0"/>
              <a:ext cx="1680" cy="1680"/>
            </a:xfrm>
            <a:prstGeom prst="ellipse">
              <a:avLst/>
            </a:prstGeom>
            <a:gradFill rotWithShape="1">
              <a:gsLst>
                <a:gs pos="0">
                  <a:srgbClr val="FF3300"/>
                </a:gs>
                <a:gs pos="100000">
                  <a:srgbClr val="3E0C00"/>
                </a:gs>
              </a:gsLst>
              <a:lin ang="5400000" scaled="1"/>
            </a:gradFill>
            <a:ln w="38100">
              <a:solidFill>
                <a:srgbClr val="FFFFFF"/>
              </a:solidFill>
              <a:round/>
              <a:headEnd/>
              <a:tailEnd/>
            </a:ln>
            <a:effectLst>
              <a:outerShdw dist="91581" dir="3378596" algn="ctr" rotWithShape="0">
                <a:srgbClr val="B2B2B2"/>
              </a:outerShdw>
            </a:effectLst>
          </p:spPr>
          <p:txBody>
            <a:bodyPr wrap="none" anchor="ctr"/>
            <a:lstStyle/>
            <a:p>
              <a:pPr>
                <a:defRPr/>
              </a:pPr>
              <a:endParaRPr lang="zh-CN" altLang="en-US">
                <a:latin typeface="Arial" pitchFamily="34" charset="0"/>
                <a:ea typeface="+mn-ea"/>
              </a:endParaRPr>
            </a:p>
          </p:txBody>
        </p:sp>
        <p:sp>
          <p:nvSpPr>
            <p:cNvPr id="54289" name="Freeform 13"/>
            <p:cNvSpPr>
              <a:spLocks/>
            </p:cNvSpPr>
            <p:nvPr/>
          </p:nvSpPr>
          <p:spPr bwMode="auto">
            <a:xfrm>
              <a:off x="192" y="28"/>
              <a:ext cx="1296" cy="634"/>
            </a:xfrm>
            <a:custGeom>
              <a:avLst/>
              <a:gdLst>
                <a:gd name="T0" fmla="*/ 807 w 1321"/>
                <a:gd name="T1" fmla="*/ 22 h 712"/>
                <a:gd name="T2" fmla="*/ 817 w 1321"/>
                <a:gd name="T3" fmla="*/ 24 h 712"/>
                <a:gd name="T4" fmla="*/ 820 w 1321"/>
                <a:gd name="T5" fmla="*/ 26 h 712"/>
                <a:gd name="T6" fmla="*/ 815 w 1321"/>
                <a:gd name="T7" fmla="*/ 28 h 712"/>
                <a:gd name="T8" fmla="*/ 805 w 1321"/>
                <a:gd name="T9" fmla="*/ 30 h 712"/>
                <a:gd name="T10" fmla="*/ 789 w 1321"/>
                <a:gd name="T11" fmla="*/ 32 h 712"/>
                <a:gd name="T12" fmla="*/ 768 w 1321"/>
                <a:gd name="T13" fmla="*/ 33 h 712"/>
                <a:gd name="T14" fmla="*/ 742 w 1321"/>
                <a:gd name="T15" fmla="*/ 34 h 712"/>
                <a:gd name="T16" fmla="*/ 711 w 1321"/>
                <a:gd name="T17" fmla="*/ 36 h 712"/>
                <a:gd name="T18" fmla="*/ 677 w 1321"/>
                <a:gd name="T19" fmla="*/ 37 h 712"/>
                <a:gd name="T20" fmla="*/ 639 w 1321"/>
                <a:gd name="T21" fmla="*/ 37 h 712"/>
                <a:gd name="T22" fmla="*/ 600 w 1321"/>
                <a:gd name="T23" fmla="*/ 38 h 712"/>
                <a:gd name="T24" fmla="*/ 556 w 1321"/>
                <a:gd name="T25" fmla="*/ 38 h 712"/>
                <a:gd name="T26" fmla="*/ 512 w 1321"/>
                <a:gd name="T27" fmla="*/ 38 h 712"/>
                <a:gd name="T28" fmla="*/ 493 w 1321"/>
                <a:gd name="T29" fmla="*/ 39 h 712"/>
                <a:gd name="T30" fmla="*/ 295 w 1321"/>
                <a:gd name="T31" fmla="*/ 39 h 712"/>
                <a:gd name="T32" fmla="*/ 292 w 1321"/>
                <a:gd name="T33" fmla="*/ 39 h 712"/>
                <a:gd name="T34" fmla="*/ 254 w 1321"/>
                <a:gd name="T35" fmla="*/ 38 h 712"/>
                <a:gd name="T36" fmla="*/ 217 w 1321"/>
                <a:gd name="T37" fmla="*/ 38 h 712"/>
                <a:gd name="T38" fmla="*/ 180 w 1321"/>
                <a:gd name="T39" fmla="*/ 38 h 712"/>
                <a:gd name="T40" fmla="*/ 147 w 1321"/>
                <a:gd name="T41" fmla="*/ 37 h 712"/>
                <a:gd name="T42" fmla="*/ 117 w 1321"/>
                <a:gd name="T43" fmla="*/ 37 h 712"/>
                <a:gd name="T44" fmla="*/ 88 w 1321"/>
                <a:gd name="T45" fmla="*/ 37 h 712"/>
                <a:gd name="T46" fmla="*/ 65 w 1321"/>
                <a:gd name="T47" fmla="*/ 36 h 712"/>
                <a:gd name="T48" fmla="*/ 42 w 1321"/>
                <a:gd name="T49" fmla="*/ 34 h 712"/>
                <a:gd name="T50" fmla="*/ 26 w 1321"/>
                <a:gd name="T51" fmla="*/ 33 h 712"/>
                <a:gd name="T52" fmla="*/ 18 w 1321"/>
                <a:gd name="T53" fmla="*/ 32 h 712"/>
                <a:gd name="T54" fmla="*/ 6 w 1321"/>
                <a:gd name="T55" fmla="*/ 30 h 712"/>
                <a:gd name="T56" fmla="*/ 0 w 1321"/>
                <a:gd name="T57" fmla="*/ 29 h 712"/>
                <a:gd name="T58" fmla="*/ 0 w 1321"/>
                <a:gd name="T59" fmla="*/ 28 h 712"/>
                <a:gd name="T60" fmla="*/ 4 w 1321"/>
                <a:gd name="T61" fmla="*/ 26 h 712"/>
                <a:gd name="T62" fmla="*/ 16 w 1321"/>
                <a:gd name="T63" fmla="*/ 24 h 712"/>
                <a:gd name="T64" fmla="*/ 26 w 1321"/>
                <a:gd name="T65" fmla="*/ 20 h 712"/>
                <a:gd name="T66" fmla="*/ 61 w 1321"/>
                <a:gd name="T67" fmla="*/ 16 h 712"/>
                <a:gd name="T68" fmla="*/ 92 w 1321"/>
                <a:gd name="T69" fmla="*/ 12 h 712"/>
                <a:gd name="T70" fmla="*/ 126 w 1321"/>
                <a:gd name="T71" fmla="*/ 10 h 712"/>
                <a:gd name="T72" fmla="*/ 168 w 1321"/>
                <a:gd name="T73" fmla="*/ 7 h 712"/>
                <a:gd name="T74" fmla="*/ 213 w 1321"/>
                <a:gd name="T75" fmla="*/ 4 h 712"/>
                <a:gd name="T76" fmla="*/ 258 w 1321"/>
                <a:gd name="T77" fmla="*/ 4 h 712"/>
                <a:gd name="T78" fmla="*/ 309 w 1321"/>
                <a:gd name="T79" fmla="*/ 4 h 712"/>
                <a:gd name="T80" fmla="*/ 361 w 1321"/>
                <a:gd name="T81" fmla="*/ 4 h 712"/>
                <a:gd name="T82" fmla="*/ 415 w 1321"/>
                <a:gd name="T83" fmla="*/ 0 h 712"/>
                <a:gd name="T84" fmla="*/ 415 w 1321"/>
                <a:gd name="T85" fmla="*/ 0 h 712"/>
                <a:gd name="T86" fmla="*/ 471 w 1321"/>
                <a:gd name="T87" fmla="*/ 4 h 712"/>
                <a:gd name="T88" fmla="*/ 525 w 1321"/>
                <a:gd name="T89" fmla="*/ 4 h 712"/>
                <a:gd name="T90" fmla="*/ 578 w 1321"/>
                <a:gd name="T91" fmla="*/ 4 h 712"/>
                <a:gd name="T92" fmla="*/ 627 w 1321"/>
                <a:gd name="T93" fmla="*/ 4 h 712"/>
                <a:gd name="T94" fmla="*/ 671 w 1321"/>
                <a:gd name="T95" fmla="*/ 8 h 712"/>
                <a:gd name="T96" fmla="*/ 712 w 1321"/>
                <a:gd name="T97" fmla="*/ 11 h 712"/>
                <a:gd name="T98" fmla="*/ 749 w 1321"/>
                <a:gd name="T99" fmla="*/ 14 h 712"/>
                <a:gd name="T100" fmla="*/ 780 w 1321"/>
                <a:gd name="T101" fmla="*/ 18 h 712"/>
                <a:gd name="T102" fmla="*/ 807 w 1321"/>
                <a:gd name="T103" fmla="*/ 22 h 712"/>
                <a:gd name="T104" fmla="*/ 807 w 1321"/>
                <a:gd name="T105" fmla="*/ 22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chemeClr val="tx1"/>
                </a:gs>
                <a:gs pos="100000">
                  <a:srgbClr val="FF3300"/>
                </a:gs>
              </a:gsLst>
              <a:lin ang="5400000" scaled="1"/>
            </a:gradFill>
            <a:ln w="9525">
              <a:noFill/>
              <a:miter lim="800000"/>
              <a:headEnd/>
              <a:tailEnd/>
            </a:ln>
          </p:spPr>
          <p:txBody>
            <a:bodyPr/>
            <a:lstStyle/>
            <a:p>
              <a:endParaRPr lang="zh-CN" altLang="en-US"/>
            </a:p>
          </p:txBody>
        </p:sp>
      </p:grpSp>
      <p:sp>
        <p:nvSpPr>
          <p:cNvPr id="54" name="Text Box 14"/>
          <p:cNvSpPr txBox="1">
            <a:spLocks noChangeArrowheads="1"/>
          </p:cNvSpPr>
          <p:nvPr/>
        </p:nvSpPr>
        <p:spPr bwMode="auto">
          <a:xfrm>
            <a:off x="609600" y="3048000"/>
            <a:ext cx="1473200" cy="457200"/>
          </a:xfrm>
          <a:prstGeom prst="rect">
            <a:avLst/>
          </a:prstGeom>
          <a:noFill/>
          <a:ln w="9525">
            <a:noFill/>
            <a:miter lim="800000"/>
            <a:headEnd/>
            <a:tailEnd/>
          </a:ln>
        </p:spPr>
        <p:txBody>
          <a:bodyPr wrap="none">
            <a:spAutoFit/>
          </a:bodyPr>
          <a:lstStyle/>
          <a:p>
            <a:r>
              <a:rPr lang="zh-CN" altLang="en-US" sz="2400" b="1">
                <a:solidFill>
                  <a:srgbClr val="FFFF00"/>
                </a:solidFill>
                <a:ea typeface="楷体"/>
                <a:cs typeface="楷体"/>
              </a:rPr>
              <a:t>心脑血管</a:t>
            </a:r>
            <a:r>
              <a:rPr lang="zh-CN" altLang="en-US"/>
              <a:t> </a:t>
            </a:r>
          </a:p>
        </p:txBody>
      </p:sp>
      <p:sp>
        <p:nvSpPr>
          <p:cNvPr id="55" name="Text Box 15"/>
          <p:cNvSpPr txBox="1">
            <a:spLocks noChangeArrowheads="1"/>
          </p:cNvSpPr>
          <p:nvPr/>
        </p:nvSpPr>
        <p:spPr bwMode="auto">
          <a:xfrm>
            <a:off x="1752600" y="2057400"/>
            <a:ext cx="1493838" cy="457200"/>
          </a:xfrm>
          <a:prstGeom prst="rect">
            <a:avLst/>
          </a:prstGeom>
          <a:noFill/>
          <a:ln w="9525">
            <a:noFill/>
            <a:miter lim="800000"/>
            <a:headEnd/>
            <a:tailEnd/>
          </a:ln>
        </p:spPr>
        <p:txBody>
          <a:bodyPr wrap="none">
            <a:spAutoFit/>
          </a:bodyPr>
          <a:lstStyle/>
          <a:p>
            <a:r>
              <a:rPr lang="zh-CN" altLang="en-US" sz="2400">
                <a:solidFill>
                  <a:srgbClr val="CC00CC"/>
                </a:solidFill>
                <a:latin typeface="方正楷体简体"/>
                <a:ea typeface="方正楷体简体"/>
                <a:cs typeface="方正楷体简体"/>
              </a:rPr>
              <a:t> </a:t>
            </a:r>
            <a:r>
              <a:rPr lang="zh-CN" altLang="en-US" sz="2400" b="1">
                <a:solidFill>
                  <a:srgbClr val="CC00CC"/>
                </a:solidFill>
                <a:latin typeface="方正楷体简体"/>
                <a:ea typeface="方正楷体简体"/>
                <a:cs typeface="方正楷体简体"/>
              </a:rPr>
              <a:t>高粘血症</a:t>
            </a:r>
          </a:p>
        </p:txBody>
      </p:sp>
      <p:sp>
        <p:nvSpPr>
          <p:cNvPr id="56" name="Text Box 16"/>
          <p:cNvSpPr txBox="1">
            <a:spLocks noChangeArrowheads="1"/>
          </p:cNvSpPr>
          <p:nvPr/>
        </p:nvSpPr>
        <p:spPr bwMode="auto">
          <a:xfrm>
            <a:off x="3505200" y="2971800"/>
            <a:ext cx="1409700" cy="457200"/>
          </a:xfrm>
          <a:prstGeom prst="rect">
            <a:avLst/>
          </a:prstGeom>
          <a:noFill/>
          <a:ln w="9525">
            <a:noFill/>
            <a:miter lim="800000"/>
            <a:headEnd/>
            <a:tailEnd/>
          </a:ln>
        </p:spPr>
        <p:txBody>
          <a:bodyPr wrap="none">
            <a:spAutoFit/>
          </a:bodyPr>
          <a:lstStyle/>
          <a:p>
            <a:r>
              <a:rPr lang="zh-CN" altLang="en-US" sz="2400" b="1">
                <a:solidFill>
                  <a:srgbClr val="05BEFF"/>
                </a:solidFill>
                <a:ea typeface="方正楷体简体"/>
                <a:cs typeface="方正楷体简体"/>
              </a:rPr>
              <a:t>骨髓再生</a:t>
            </a:r>
          </a:p>
        </p:txBody>
      </p:sp>
      <p:sp>
        <p:nvSpPr>
          <p:cNvPr id="57" name="Text Box 17"/>
          <p:cNvSpPr txBox="1">
            <a:spLocks noChangeArrowheads="1"/>
          </p:cNvSpPr>
          <p:nvPr/>
        </p:nvSpPr>
        <p:spPr bwMode="auto">
          <a:xfrm>
            <a:off x="914400" y="4419600"/>
            <a:ext cx="1141413" cy="519113"/>
          </a:xfrm>
          <a:prstGeom prst="rect">
            <a:avLst/>
          </a:prstGeom>
          <a:noFill/>
          <a:ln w="9525">
            <a:noFill/>
            <a:miter lim="800000"/>
            <a:headEnd/>
            <a:tailEnd/>
          </a:ln>
        </p:spPr>
        <p:txBody>
          <a:bodyPr wrap="none">
            <a:spAutoFit/>
          </a:bodyPr>
          <a:lstStyle/>
          <a:p>
            <a:r>
              <a:rPr lang="zh-CN" altLang="en-US" sz="2800" b="1">
                <a:solidFill>
                  <a:srgbClr val="000000"/>
                </a:solidFill>
                <a:latin typeface="楷体"/>
                <a:ea typeface="方正楷体简体"/>
                <a:cs typeface="方正楷体简体"/>
              </a:rPr>
              <a:t> </a:t>
            </a:r>
            <a:r>
              <a:rPr lang="zh-CN" altLang="en-US" sz="2800" b="1">
                <a:solidFill>
                  <a:srgbClr val="000000"/>
                </a:solidFill>
                <a:latin typeface="方正楷体简体"/>
                <a:ea typeface="方正楷体简体"/>
                <a:cs typeface="方正楷体简体"/>
              </a:rPr>
              <a:t>癌症</a:t>
            </a:r>
            <a:r>
              <a:rPr lang="zh-CN" altLang="en-US"/>
              <a:t> </a:t>
            </a:r>
          </a:p>
        </p:txBody>
      </p:sp>
      <p:sp>
        <p:nvSpPr>
          <p:cNvPr id="58" name="Text Box 18"/>
          <p:cNvSpPr txBox="1">
            <a:spLocks noChangeArrowheads="1"/>
          </p:cNvSpPr>
          <p:nvPr/>
        </p:nvSpPr>
        <p:spPr bwMode="auto">
          <a:xfrm>
            <a:off x="3733800" y="4191000"/>
            <a:ext cx="962025" cy="946150"/>
          </a:xfrm>
          <a:prstGeom prst="rect">
            <a:avLst/>
          </a:prstGeom>
          <a:noFill/>
          <a:ln w="9525">
            <a:noFill/>
            <a:miter lim="800000"/>
            <a:headEnd/>
            <a:tailEnd/>
          </a:ln>
        </p:spPr>
        <p:txBody>
          <a:bodyPr>
            <a:spAutoFit/>
          </a:bodyPr>
          <a:lstStyle/>
          <a:p>
            <a:r>
              <a:rPr lang="zh-CN" altLang="en-US" sz="2800" b="1">
                <a:solidFill>
                  <a:srgbClr val="CC00CC"/>
                </a:solidFill>
                <a:ea typeface="方正楷体简体"/>
                <a:cs typeface="方正楷体简体"/>
              </a:rPr>
              <a:t>延年益寿</a:t>
            </a:r>
            <a:endParaRPr lang="zh-CN" altLang="en-US">
              <a:ea typeface="方正楷体简体"/>
              <a:cs typeface="方正楷体简体"/>
            </a:endParaRPr>
          </a:p>
        </p:txBody>
      </p:sp>
      <p:sp>
        <p:nvSpPr>
          <p:cNvPr id="59" name="Text Box 19"/>
          <p:cNvSpPr txBox="1">
            <a:spLocks noChangeArrowheads="1"/>
          </p:cNvSpPr>
          <p:nvPr/>
        </p:nvSpPr>
        <p:spPr bwMode="auto">
          <a:xfrm>
            <a:off x="1981200" y="4953000"/>
            <a:ext cx="1719263" cy="579438"/>
          </a:xfrm>
          <a:prstGeom prst="rect">
            <a:avLst/>
          </a:prstGeom>
          <a:noFill/>
          <a:ln w="9525">
            <a:noFill/>
            <a:miter lim="800000"/>
            <a:headEnd/>
            <a:tailEnd/>
          </a:ln>
        </p:spPr>
        <p:txBody>
          <a:bodyPr wrap="none">
            <a:spAutoFit/>
          </a:bodyPr>
          <a:lstStyle/>
          <a:p>
            <a:r>
              <a:rPr lang="zh-CN" altLang="en-US" sz="2800">
                <a:solidFill>
                  <a:srgbClr val="05BEFF"/>
                </a:solidFill>
                <a:ea typeface="方正楷体简体"/>
                <a:cs typeface="方正楷体简体"/>
              </a:rPr>
              <a:t>心里健康</a:t>
            </a:r>
            <a:r>
              <a:rPr lang="zh-CN" altLang="en-US" sz="3200" u="sng">
                <a:solidFill>
                  <a:srgbClr val="CC3300"/>
                </a:solidFill>
              </a:rPr>
              <a:t> </a:t>
            </a:r>
          </a:p>
        </p:txBody>
      </p:sp>
      <p:pic>
        <p:nvPicPr>
          <p:cNvPr id="2" name="图片 1"/>
          <p:cNvPicPr>
            <a:picLocks noChangeAspect="1"/>
          </p:cNvPicPr>
          <p:nvPr/>
        </p:nvPicPr>
        <p:blipFill>
          <a:blip r:embed="rId3"/>
          <a:srcRect l="12061" t="-4491" r="32787"/>
          <a:stretch>
            <a:fillRect/>
          </a:stretch>
        </p:blipFill>
        <p:spPr bwMode="auto">
          <a:xfrm>
            <a:off x="5029200" y="2203450"/>
            <a:ext cx="3849688" cy="4654550"/>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diamond(in)">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heel(4)">
                                      <p:cBhvr>
                                        <p:cTn id="17" dur="1000"/>
                                        <p:tgtEl>
                                          <p:spTgt spid="46"/>
                                        </p:tgtEl>
                                      </p:cBhvr>
                                    </p:animEffect>
                                  </p:childTnLst>
                                </p:cTn>
                              </p:par>
                              <p:par>
                                <p:cTn id="18" presetID="21" presetClass="entr" presetSubtype="4"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heel(4)">
                                      <p:cBhvr>
                                        <p:cTn id="20" dur="1000"/>
                                        <p:tgtEl>
                                          <p:spTgt spid="45"/>
                                        </p:tgtEl>
                                      </p:cBhvr>
                                    </p:animEffect>
                                  </p:childTnLst>
                                </p:cTn>
                              </p:par>
                              <p:par>
                                <p:cTn id="21" presetID="21" presetClass="entr" presetSubtype="4"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heel(4)">
                                      <p:cBhvr>
                                        <p:cTn id="23" dur="1000"/>
                                        <p:tgtEl>
                                          <p:spTgt spid="50"/>
                                        </p:tgtEl>
                                      </p:cBhvr>
                                    </p:animEffect>
                                  </p:childTnLst>
                                </p:cTn>
                              </p:par>
                              <p:par>
                                <p:cTn id="24" presetID="21" presetClass="entr" presetSubtype="4"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heel(4)">
                                      <p:cBhvr>
                                        <p:cTn id="26" dur="1000"/>
                                        <p:tgtEl>
                                          <p:spTgt spid="49"/>
                                        </p:tgtEl>
                                      </p:cBhvr>
                                    </p:animEffect>
                                  </p:childTnLst>
                                </p:cTn>
                              </p:par>
                              <p:par>
                                <p:cTn id="27" presetID="21" presetClass="entr" presetSubtype="4"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heel(4)">
                                      <p:cBhvr>
                                        <p:cTn id="29" dur="1000"/>
                                        <p:tgtEl>
                                          <p:spTgt spid="48"/>
                                        </p:tgtEl>
                                      </p:cBhvr>
                                    </p:animEffect>
                                  </p:childTnLst>
                                </p:cTn>
                              </p:par>
                              <p:par>
                                <p:cTn id="30" presetID="21" presetClass="entr" presetSubtype="4"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heel(4)">
                                      <p:cBhvr>
                                        <p:cTn id="32" dur="10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down)">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down)">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down)">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down)">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wipe(down)">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down)">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4" grpId="0" bldLvl="0" autoUpdateAnimBg="0"/>
      <p:bldP spid="55" grpId="0" bldLvl="0" autoUpdateAnimBg="0"/>
      <p:bldP spid="56" grpId="0" bldLvl="0" autoUpdateAnimBg="0"/>
      <p:bldP spid="57" grpId="0" bldLvl="0" autoUpdateAnimBg="0"/>
      <p:bldP spid="58" grpId="0" bldLvl="0" autoUpdateAnimBg="0"/>
      <p:bldP spid="59" grpId="0" bldLvl="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50825" y="381000"/>
            <a:ext cx="8007350" cy="519113"/>
          </a:xfrm>
          <a:prstGeom prst="rect">
            <a:avLst/>
          </a:prstGeom>
          <a:noFill/>
          <a:ln w="9525">
            <a:noFill/>
            <a:miter lim="800000"/>
            <a:headEnd/>
            <a:tailEnd/>
          </a:ln>
        </p:spPr>
        <p:txBody>
          <a:bodyPr wrap="none">
            <a:spAutoFit/>
          </a:bodyPr>
          <a:lstStyle/>
          <a:p>
            <a:r>
              <a:rPr lang="zh-CN" altLang="en-US" sz="2800">
                <a:solidFill>
                  <a:srgbClr val="FF3300"/>
                </a:solidFill>
                <a:ea typeface="方正楷体简体"/>
                <a:cs typeface="方正楷体简体"/>
              </a:rPr>
              <a:t>从近两千名无偿献血各种奖牌获得者的实践来看：</a:t>
            </a:r>
          </a:p>
        </p:txBody>
      </p:sp>
      <p:pic>
        <p:nvPicPr>
          <p:cNvPr id="2" name="图片 1"/>
          <p:cNvPicPr>
            <a:picLocks noChangeAspect="1"/>
          </p:cNvPicPr>
          <p:nvPr/>
        </p:nvPicPr>
        <p:blipFill>
          <a:blip r:embed="rId2"/>
          <a:srcRect l="15564" r="25468" b="917"/>
          <a:stretch>
            <a:fillRect/>
          </a:stretch>
        </p:blipFill>
        <p:spPr bwMode="auto">
          <a:xfrm>
            <a:off x="0" y="2492375"/>
            <a:ext cx="2124075" cy="4365625"/>
          </a:xfrm>
          <a:prstGeom prst="rect">
            <a:avLst/>
          </a:prstGeom>
          <a:noFill/>
          <a:ln w="9525">
            <a:noFill/>
            <a:miter lim="800000"/>
            <a:headEnd/>
            <a:tailEnd/>
          </a:ln>
        </p:spPr>
      </p:pic>
      <p:sp>
        <p:nvSpPr>
          <p:cNvPr id="56323" name="Rectangle 16"/>
          <p:cNvSpPr>
            <a:spLocks noChangeArrowheads="1"/>
          </p:cNvSpPr>
          <p:nvPr/>
        </p:nvSpPr>
        <p:spPr bwMode="auto">
          <a:xfrm>
            <a:off x="2195513" y="1341438"/>
            <a:ext cx="6624637" cy="5330825"/>
          </a:xfrm>
          <a:prstGeom prst="rect">
            <a:avLst/>
          </a:prstGeom>
          <a:solidFill>
            <a:srgbClr val="FFCC99"/>
          </a:solidFill>
          <a:ln w="9525">
            <a:noFill/>
            <a:miter lim="800000"/>
            <a:headEnd/>
            <a:tailEnd/>
          </a:ln>
          <a:effectLst>
            <a:prstShdw prst="shdw17" dist="17961" dir="2700000">
              <a:srgbClr val="323253"/>
            </a:prstShdw>
          </a:effectLst>
        </p:spPr>
        <p:txBody>
          <a:bodyPr anchor="ctr">
            <a:spAutoFit/>
          </a:bodyPr>
          <a:lstStyle/>
          <a:p>
            <a:r>
              <a:rPr lang="zh-CN" altLang="en-US" sz="2400"/>
              <a:t/>
            </a:r>
            <a:br>
              <a:rPr lang="zh-CN" altLang="en-US" sz="2400"/>
            </a:br>
            <a:r>
              <a:rPr lang="zh-CN" altLang="en-US" sz="3200">
                <a:solidFill>
                  <a:srgbClr val="CC00CC"/>
                </a:solidFill>
                <a:latin typeface="楷体"/>
                <a:ea typeface="楷体"/>
                <a:cs typeface="楷体"/>
              </a:rPr>
              <a:t>自</a:t>
            </a:r>
            <a:r>
              <a:rPr lang="en-US" altLang="zh-CN" sz="3200">
                <a:solidFill>
                  <a:srgbClr val="CC00CC"/>
                </a:solidFill>
                <a:latin typeface="楷体"/>
                <a:ea typeface="楷体"/>
                <a:cs typeface="楷体"/>
              </a:rPr>
              <a:t>1989</a:t>
            </a:r>
            <a:r>
              <a:rPr lang="zh-CN" altLang="en-US" sz="3200">
                <a:solidFill>
                  <a:srgbClr val="CC00CC"/>
                </a:solidFill>
                <a:latin typeface="楷体"/>
                <a:ea typeface="楷体"/>
                <a:cs typeface="楷体"/>
              </a:rPr>
              <a:t>年以来，上海市参加无偿献血的已累计</a:t>
            </a:r>
            <a:r>
              <a:rPr lang="en-US" altLang="zh-CN" sz="3200">
                <a:solidFill>
                  <a:srgbClr val="CC00CC"/>
                </a:solidFill>
                <a:latin typeface="楷体"/>
                <a:ea typeface="楷体"/>
                <a:cs typeface="楷体"/>
              </a:rPr>
              <a:t>250</a:t>
            </a:r>
            <a:r>
              <a:rPr lang="zh-CN" altLang="en-US" sz="3200">
                <a:solidFill>
                  <a:srgbClr val="CC00CC"/>
                </a:solidFill>
                <a:latin typeface="楷体"/>
                <a:ea typeface="楷体"/>
                <a:cs typeface="楷体"/>
              </a:rPr>
              <a:t>万人次，其中累计献血达到</a:t>
            </a:r>
            <a:r>
              <a:rPr lang="en-US" altLang="zh-CN" sz="3200">
                <a:solidFill>
                  <a:srgbClr val="CC00CC"/>
                </a:solidFill>
                <a:latin typeface="楷体"/>
                <a:ea typeface="楷体"/>
                <a:cs typeface="楷体"/>
              </a:rPr>
              <a:t>5</a:t>
            </a:r>
            <a:r>
              <a:rPr lang="zh-CN" altLang="en-US" sz="3200">
                <a:solidFill>
                  <a:srgbClr val="CC00CC"/>
                </a:solidFill>
                <a:latin typeface="楷体"/>
                <a:ea typeface="楷体"/>
                <a:cs typeface="楷体"/>
              </a:rPr>
              <a:t>次（</a:t>
            </a:r>
            <a:r>
              <a:rPr lang="en-US" altLang="zh-CN" sz="3200">
                <a:solidFill>
                  <a:srgbClr val="CC00CC"/>
                </a:solidFill>
                <a:latin typeface="楷体"/>
                <a:ea typeface="楷体"/>
                <a:cs typeface="楷体"/>
              </a:rPr>
              <a:t>1000</a:t>
            </a:r>
            <a:r>
              <a:rPr lang="zh-CN" altLang="en-US" sz="3200">
                <a:solidFill>
                  <a:srgbClr val="CC00CC"/>
                </a:solidFill>
                <a:latin typeface="楷体"/>
                <a:ea typeface="楷体"/>
                <a:cs typeface="楷体"/>
              </a:rPr>
              <a:t>毫升）以上的获得国家无偿献血金杯奖、金牌奖、银牌奖、铜牌奖的已近两千名，这些“无偿献血状元”的共同体验就是“献血无碍健康”。</a:t>
            </a:r>
            <a:r>
              <a:rPr lang="zh-CN" altLang="en-US" sz="3200" b="1" u="sng">
                <a:solidFill>
                  <a:srgbClr val="CC3300"/>
                </a:solidFill>
                <a:latin typeface="方正楷体简体"/>
                <a:ea typeface="方正楷体简体"/>
                <a:cs typeface="方正楷体简体"/>
              </a:rPr>
              <a:t>我市的献血大王刘丽</a:t>
            </a:r>
            <a:r>
              <a:rPr lang="en-US" altLang="zh-CN" sz="3200" b="1" u="sng">
                <a:solidFill>
                  <a:srgbClr val="CC3300"/>
                </a:solidFill>
                <a:latin typeface="方正楷体简体"/>
                <a:ea typeface="方正楷体简体"/>
                <a:cs typeface="方正楷体简体"/>
              </a:rPr>
              <a:t>27</a:t>
            </a:r>
            <a:r>
              <a:rPr lang="zh-CN" altLang="en-US" sz="3200" b="1" u="sng">
                <a:solidFill>
                  <a:srgbClr val="CC3300"/>
                </a:solidFill>
                <a:latin typeface="方正楷体简体"/>
                <a:ea typeface="方正楷体简体"/>
                <a:cs typeface="方正楷体简体"/>
              </a:rPr>
              <a:t>次（</a:t>
            </a:r>
            <a:r>
              <a:rPr lang="en-US" altLang="zh-CN" sz="3200" b="1" u="sng">
                <a:solidFill>
                  <a:srgbClr val="CC3300"/>
                </a:solidFill>
                <a:latin typeface="方正楷体简体"/>
                <a:ea typeface="方正楷体简体"/>
                <a:cs typeface="方正楷体简体"/>
              </a:rPr>
              <a:t>1.06</a:t>
            </a:r>
            <a:r>
              <a:rPr lang="zh-CN" altLang="en-US" sz="3200" b="1" u="sng">
                <a:solidFill>
                  <a:srgbClr val="CC3300"/>
                </a:solidFill>
                <a:latin typeface="方正楷体简体"/>
                <a:ea typeface="方正楷体简体"/>
                <a:cs typeface="方正楷体简体"/>
              </a:rPr>
              <a:t>万毫升），仍坚持每半年献血</a:t>
            </a:r>
            <a:r>
              <a:rPr lang="en-US" altLang="zh-CN" sz="3200" b="1" u="sng">
                <a:solidFill>
                  <a:srgbClr val="CC3300"/>
                </a:solidFill>
                <a:latin typeface="方正楷体简体"/>
                <a:ea typeface="方正楷体简体"/>
                <a:cs typeface="方正楷体简体"/>
              </a:rPr>
              <a:t>400</a:t>
            </a:r>
            <a:r>
              <a:rPr lang="zh-CN" altLang="en-US" sz="3200" b="1" u="sng">
                <a:solidFill>
                  <a:srgbClr val="CC3300"/>
                </a:solidFill>
                <a:latin typeface="方正楷体简体"/>
                <a:ea typeface="方正楷体简体"/>
                <a:cs typeface="方正楷体简体"/>
              </a:rPr>
              <a:t>毫升。</a:t>
            </a:r>
          </a:p>
          <a:p>
            <a:endParaRPr lang="zh-CN" altLang="en-US" sz="3200" b="1" u="sng">
              <a:solidFill>
                <a:srgbClr val="CC00CC"/>
              </a:solidFill>
              <a:latin typeface="方正楷体简体"/>
              <a:ea typeface="方正楷体简体"/>
              <a:cs typeface="方正楷体简体"/>
            </a:endParaRPr>
          </a:p>
        </p:txBody>
      </p:sp>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0" y="381000"/>
            <a:ext cx="9067800" cy="519113"/>
          </a:xfrm>
          <a:prstGeom prst="rect">
            <a:avLst/>
          </a:prstGeom>
          <a:noFill/>
          <a:ln w="9525">
            <a:noFill/>
            <a:miter lim="800000"/>
            <a:headEnd/>
            <a:tailEnd/>
          </a:ln>
        </p:spPr>
        <p:txBody>
          <a:bodyPr>
            <a:spAutoFit/>
          </a:bodyPr>
          <a:lstStyle/>
          <a:p>
            <a:r>
              <a:rPr lang="zh-CN" altLang="en-US" sz="2800">
                <a:solidFill>
                  <a:srgbClr val="FF3300"/>
                </a:solidFill>
                <a:ea typeface="方正楷体简体"/>
                <a:cs typeface="方正楷体简体"/>
              </a:rPr>
              <a:t>从我国献血年龄段、一次献血量、两次献血间隔时间看</a:t>
            </a:r>
            <a:r>
              <a:rPr lang="zh-CN" altLang="en-US" sz="2800">
                <a:solidFill>
                  <a:srgbClr val="FFFF00"/>
                </a:solidFill>
              </a:rPr>
              <a:t> </a:t>
            </a:r>
          </a:p>
        </p:txBody>
      </p:sp>
      <p:pic>
        <p:nvPicPr>
          <p:cNvPr id="2" name="图片 1"/>
          <p:cNvPicPr>
            <a:picLocks noChangeAspect="1"/>
          </p:cNvPicPr>
          <p:nvPr/>
        </p:nvPicPr>
        <p:blipFill>
          <a:blip r:embed="rId2"/>
          <a:srcRect l="15564" r="25468" b="917"/>
          <a:stretch>
            <a:fillRect/>
          </a:stretch>
        </p:blipFill>
        <p:spPr bwMode="auto">
          <a:xfrm>
            <a:off x="0" y="2492375"/>
            <a:ext cx="2124075" cy="4365625"/>
          </a:xfrm>
          <a:prstGeom prst="rect">
            <a:avLst/>
          </a:prstGeom>
          <a:noFill/>
          <a:ln w="9525">
            <a:noFill/>
            <a:miter lim="800000"/>
            <a:headEnd/>
            <a:tailEnd/>
          </a:ln>
        </p:spPr>
      </p:pic>
      <p:sp>
        <p:nvSpPr>
          <p:cNvPr id="57347" name="Rectangle 16"/>
          <p:cNvSpPr>
            <a:spLocks noChangeArrowheads="1"/>
          </p:cNvSpPr>
          <p:nvPr/>
        </p:nvSpPr>
        <p:spPr bwMode="auto">
          <a:xfrm>
            <a:off x="2484438" y="1752600"/>
            <a:ext cx="6430962" cy="3441700"/>
          </a:xfrm>
          <a:prstGeom prst="rect">
            <a:avLst/>
          </a:prstGeom>
          <a:solidFill>
            <a:srgbClr val="CC99FF"/>
          </a:solidFill>
          <a:ln w="9525">
            <a:noFill/>
            <a:miter lim="800000"/>
            <a:headEnd/>
            <a:tailEnd/>
          </a:ln>
          <a:effectLst>
            <a:prstShdw prst="shdw17" dist="17961" dir="2700000">
              <a:srgbClr val="437F2E"/>
            </a:prstShdw>
          </a:effectLst>
        </p:spPr>
        <p:txBody>
          <a:bodyPr anchor="ctr">
            <a:spAutoFit/>
          </a:bodyPr>
          <a:lstStyle/>
          <a:p>
            <a:r>
              <a:rPr lang="zh-CN" altLang="en-US" sz="4400"/>
              <a:t/>
            </a:r>
            <a:br>
              <a:rPr lang="zh-CN" altLang="en-US" sz="4400"/>
            </a:br>
            <a:r>
              <a:rPr lang="zh-CN" altLang="en-US" sz="4400">
                <a:solidFill>
                  <a:srgbClr val="CC3300"/>
                </a:solidFill>
                <a:ea typeface="楷体"/>
                <a:cs typeface="楷体"/>
              </a:rPr>
              <a:t>我国</a:t>
            </a:r>
            <a:r>
              <a:rPr lang="en-US" altLang="zh-CN" sz="4400">
                <a:solidFill>
                  <a:srgbClr val="CC3300"/>
                </a:solidFill>
                <a:ea typeface="楷体"/>
                <a:cs typeface="楷体"/>
              </a:rPr>
              <a:t>《</a:t>
            </a:r>
            <a:r>
              <a:rPr lang="zh-CN" altLang="en-US" sz="4400">
                <a:solidFill>
                  <a:srgbClr val="CC3300"/>
                </a:solidFill>
                <a:ea typeface="楷体"/>
                <a:cs typeface="楷体"/>
              </a:rPr>
              <a:t>献血法</a:t>
            </a:r>
            <a:r>
              <a:rPr lang="en-US" altLang="zh-CN" sz="4400">
                <a:solidFill>
                  <a:srgbClr val="CC3300"/>
                </a:solidFill>
                <a:ea typeface="楷体"/>
                <a:cs typeface="楷体"/>
              </a:rPr>
              <a:t>》</a:t>
            </a:r>
            <a:r>
              <a:rPr lang="zh-CN" altLang="en-US" sz="4400">
                <a:solidFill>
                  <a:srgbClr val="CC3300"/>
                </a:solidFill>
                <a:ea typeface="楷体"/>
                <a:cs typeface="楷体"/>
              </a:rPr>
              <a:t>对上述各项的规定，都低于（或宽松于）国际上的发达国家甚至亚洲地区。</a:t>
            </a:r>
          </a:p>
        </p:txBody>
      </p:sp>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0" y="404813"/>
            <a:ext cx="9067800" cy="519112"/>
          </a:xfrm>
          <a:prstGeom prst="rect">
            <a:avLst/>
          </a:prstGeom>
          <a:noFill/>
          <a:ln w="9525">
            <a:noFill/>
            <a:miter lim="800000"/>
            <a:headEnd/>
            <a:tailEnd/>
          </a:ln>
        </p:spPr>
        <p:txBody>
          <a:bodyPr>
            <a:spAutoFit/>
          </a:bodyPr>
          <a:lstStyle/>
          <a:p>
            <a:endParaRPr lang="zh-CN" altLang="en-US" sz="2800">
              <a:solidFill>
                <a:srgbClr val="FFFF00"/>
              </a:solidFill>
            </a:endParaRPr>
          </a:p>
        </p:txBody>
      </p:sp>
      <p:sp>
        <p:nvSpPr>
          <p:cNvPr id="150545" name="Rectangle 17"/>
          <p:cNvSpPr>
            <a:spLocks noChangeArrowheads="1"/>
          </p:cNvSpPr>
          <p:nvPr/>
        </p:nvSpPr>
        <p:spPr bwMode="auto">
          <a:xfrm>
            <a:off x="0" y="260350"/>
            <a:ext cx="7527925" cy="5794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0" hangingPunct="0">
              <a:defRPr/>
            </a:pPr>
            <a:r>
              <a:rPr lang="zh-CN" altLang="en-US" sz="3200" b="1">
                <a:solidFill>
                  <a:srgbClr val="FF3300"/>
                </a:solidFill>
                <a:ea typeface="方正楷体简体"/>
                <a:cs typeface="方正楷体简体"/>
              </a:rPr>
              <a:t>部分国家和地区对</a:t>
            </a:r>
            <a:r>
              <a:rPr lang="zh-CN" altLang="en-US" sz="3200" b="1" u="sng">
                <a:ea typeface="方正楷体简体"/>
                <a:cs typeface="方正楷体简体"/>
              </a:rPr>
              <a:t>献血年龄</a:t>
            </a:r>
            <a:r>
              <a:rPr lang="zh-CN" altLang="en-US" sz="3200" b="1">
                <a:solidFill>
                  <a:srgbClr val="FF3300"/>
                </a:solidFill>
                <a:ea typeface="方正楷体简体"/>
                <a:cs typeface="方正楷体简体"/>
              </a:rPr>
              <a:t>的规定（岁）</a:t>
            </a:r>
          </a:p>
        </p:txBody>
      </p:sp>
      <p:sp>
        <p:nvSpPr>
          <p:cNvPr id="58371" name="Rectangle 18"/>
          <p:cNvSpPr>
            <a:spLocks noChangeArrowheads="1"/>
          </p:cNvSpPr>
          <p:nvPr/>
        </p:nvSpPr>
        <p:spPr bwMode="auto">
          <a:xfrm>
            <a:off x="179388" y="1341438"/>
            <a:ext cx="6607175" cy="5300662"/>
          </a:xfrm>
          <a:prstGeom prst="rect">
            <a:avLst/>
          </a:prstGeom>
          <a:solidFill>
            <a:srgbClr val="FFFFFF"/>
          </a:solidFill>
          <a:ln w="9525">
            <a:solidFill>
              <a:srgbClr val="000000"/>
            </a:solidFill>
            <a:miter lim="800000"/>
            <a:headEnd/>
            <a:tailEnd/>
          </a:ln>
        </p:spPr>
        <p:txBody>
          <a:bodyPr/>
          <a:lstStyle/>
          <a:p>
            <a:pPr marL="342900" indent="-342900" eaLnBrk="0" hangingPunct="0">
              <a:lnSpc>
                <a:spcPct val="80000"/>
              </a:lnSpc>
              <a:spcBef>
                <a:spcPct val="20000"/>
              </a:spcBef>
              <a:buFontTx/>
              <a:buChar char="•"/>
            </a:pPr>
            <a:r>
              <a:rPr lang="zh-CN" altLang="en-US" sz="2800" b="1"/>
              <a:t>世界卫生组织　　       </a:t>
            </a:r>
            <a:r>
              <a:rPr lang="en-US" altLang="zh-CN" sz="2800" b="1"/>
              <a:t>18--65 </a:t>
            </a:r>
            <a:r>
              <a:rPr lang="zh-CN" altLang="en-US" sz="2800" b="1"/>
              <a:t>周岁</a:t>
            </a:r>
            <a:br>
              <a:rPr lang="zh-CN" altLang="en-US" sz="2800" b="1"/>
            </a:br>
            <a:r>
              <a:rPr lang="zh-CN" altLang="en-US" sz="2800" b="1"/>
              <a:t>　　美国　　　　　　</a:t>
            </a:r>
            <a:r>
              <a:rPr lang="en-US" altLang="zh-CN" sz="2800" b="1"/>
              <a:t>17--65</a:t>
            </a:r>
            <a:r>
              <a:rPr lang="zh-CN" altLang="en-US" sz="2800" b="1"/>
              <a:t>周岁</a:t>
            </a:r>
            <a:r>
              <a:rPr lang="en-US" altLang="zh-CN" sz="2800" b="1"/>
              <a:t/>
            </a:r>
            <a:br>
              <a:rPr lang="en-US" altLang="zh-CN" sz="2800" b="1"/>
            </a:br>
            <a:r>
              <a:rPr lang="zh-CN" altLang="en-US" sz="2800" b="1"/>
              <a:t>　　加拿大　　　　　</a:t>
            </a:r>
            <a:r>
              <a:rPr lang="en-US" altLang="zh-CN" sz="2800" b="1"/>
              <a:t>18--65</a:t>
            </a:r>
            <a:r>
              <a:rPr lang="zh-CN" altLang="en-US" sz="2800" b="1"/>
              <a:t>周岁</a:t>
            </a:r>
            <a:r>
              <a:rPr lang="en-US" altLang="zh-CN" sz="2800" b="1"/>
              <a:t/>
            </a:r>
            <a:br>
              <a:rPr lang="en-US" altLang="zh-CN" sz="2800" b="1"/>
            </a:br>
            <a:r>
              <a:rPr lang="zh-CN" altLang="en-US" sz="2800" b="1"/>
              <a:t>　　英国　　　　　　</a:t>
            </a:r>
            <a:r>
              <a:rPr lang="en-US" altLang="zh-CN" sz="2800" b="1"/>
              <a:t>18--65</a:t>
            </a:r>
            <a:r>
              <a:rPr lang="zh-CN" altLang="en-US" sz="2800" b="1"/>
              <a:t>周岁</a:t>
            </a:r>
            <a:r>
              <a:rPr lang="en-US" altLang="zh-CN" sz="2800" b="1"/>
              <a:t/>
            </a:r>
            <a:br>
              <a:rPr lang="en-US" altLang="zh-CN" sz="2800" b="1"/>
            </a:br>
            <a:r>
              <a:rPr lang="zh-CN" altLang="en-US" sz="2800" b="1"/>
              <a:t>　　联邦德国　　　　</a:t>
            </a:r>
            <a:r>
              <a:rPr lang="en-US" altLang="zh-CN" sz="2800" b="1"/>
              <a:t>18--65</a:t>
            </a:r>
            <a:r>
              <a:rPr lang="zh-CN" altLang="en-US" sz="2800" b="1"/>
              <a:t>周岁</a:t>
            </a:r>
            <a:r>
              <a:rPr lang="en-US" altLang="zh-CN" sz="2800" b="1"/>
              <a:t/>
            </a:r>
            <a:br>
              <a:rPr lang="en-US" altLang="zh-CN" sz="2800" b="1"/>
            </a:br>
            <a:r>
              <a:rPr lang="zh-CN" altLang="en-US" sz="2800" b="1"/>
              <a:t>　　瑞士　　　　　　</a:t>
            </a:r>
            <a:r>
              <a:rPr lang="en-US" altLang="zh-CN" sz="2800" b="1"/>
              <a:t>18--60</a:t>
            </a:r>
            <a:r>
              <a:rPr lang="zh-CN" altLang="en-US" sz="2800" b="1"/>
              <a:t>周岁</a:t>
            </a:r>
            <a:r>
              <a:rPr lang="en-US" altLang="zh-CN" sz="2800" b="1"/>
              <a:t/>
            </a:r>
            <a:br>
              <a:rPr lang="en-US" altLang="zh-CN" sz="2800" b="1"/>
            </a:br>
            <a:r>
              <a:rPr lang="zh-CN" altLang="en-US" sz="2800" b="1"/>
              <a:t>　　日本　　　　　　</a:t>
            </a:r>
            <a:r>
              <a:rPr lang="en-US" altLang="zh-CN" sz="2800" b="1"/>
              <a:t>18--65</a:t>
            </a:r>
            <a:r>
              <a:rPr lang="zh-CN" altLang="en-US" sz="2800" b="1"/>
              <a:t>周岁</a:t>
            </a:r>
            <a:r>
              <a:rPr lang="en-US" altLang="zh-CN" sz="2800" b="1"/>
              <a:t/>
            </a:r>
            <a:br>
              <a:rPr lang="en-US" altLang="zh-CN" sz="2800" b="1"/>
            </a:br>
            <a:r>
              <a:rPr lang="zh-CN" altLang="en-US" sz="2800" b="1"/>
              <a:t>　　新西兰　　　　　</a:t>
            </a:r>
            <a:r>
              <a:rPr lang="en-US" altLang="zh-CN" sz="2800" b="1"/>
              <a:t>16--65</a:t>
            </a:r>
            <a:r>
              <a:rPr lang="zh-CN" altLang="en-US" sz="2800" b="1"/>
              <a:t>周岁</a:t>
            </a:r>
            <a:r>
              <a:rPr lang="en-US" altLang="zh-CN" sz="2800" b="1"/>
              <a:t> </a:t>
            </a:r>
            <a:br>
              <a:rPr lang="en-US" altLang="zh-CN" sz="2800" b="1"/>
            </a:br>
            <a:r>
              <a:rPr lang="zh-CN" altLang="en-US" sz="2800" b="1"/>
              <a:t>　　南斯拉夫　　　　</a:t>
            </a:r>
            <a:r>
              <a:rPr lang="en-US" altLang="zh-CN" sz="2800" b="1"/>
              <a:t>18--65</a:t>
            </a:r>
            <a:r>
              <a:rPr lang="zh-CN" altLang="en-US" sz="2800" b="1"/>
              <a:t>周岁</a:t>
            </a:r>
            <a:r>
              <a:rPr lang="en-US" altLang="zh-CN" sz="2800" b="1"/>
              <a:t/>
            </a:r>
            <a:br>
              <a:rPr lang="en-US" altLang="zh-CN" sz="2800" b="1"/>
            </a:br>
            <a:r>
              <a:rPr lang="zh-CN" altLang="en-US" sz="2800" b="1"/>
              <a:t>　　澳大利亚　　　　</a:t>
            </a:r>
            <a:r>
              <a:rPr lang="en-US" altLang="zh-CN" sz="2800" b="1"/>
              <a:t>16--65</a:t>
            </a:r>
            <a:r>
              <a:rPr lang="zh-CN" altLang="en-US" sz="2800" b="1"/>
              <a:t>周岁</a:t>
            </a:r>
            <a:r>
              <a:rPr lang="en-US" altLang="zh-CN" sz="2800" b="1"/>
              <a:t> </a:t>
            </a:r>
            <a:br>
              <a:rPr lang="en-US" altLang="zh-CN" sz="2800" b="1"/>
            </a:br>
            <a:r>
              <a:rPr lang="zh-CN" altLang="en-US" sz="2800" b="1"/>
              <a:t>　　南朝鲜　　　　　</a:t>
            </a:r>
            <a:r>
              <a:rPr lang="en-US" altLang="zh-CN" sz="2800" b="1"/>
              <a:t>16--65</a:t>
            </a:r>
            <a:r>
              <a:rPr lang="zh-CN" altLang="en-US" sz="2800" b="1"/>
              <a:t>周岁</a:t>
            </a:r>
            <a:r>
              <a:rPr lang="en-US" altLang="zh-CN" sz="2800" b="1"/>
              <a:t/>
            </a:r>
            <a:br>
              <a:rPr lang="en-US" altLang="zh-CN" sz="2800" b="1"/>
            </a:br>
            <a:r>
              <a:rPr lang="zh-CN" altLang="en-US" sz="2800" b="1"/>
              <a:t>　　</a:t>
            </a:r>
            <a:r>
              <a:rPr lang="zh-CN" altLang="en-US" sz="2800" b="1">
                <a:solidFill>
                  <a:srgbClr val="CC0000"/>
                </a:solidFill>
              </a:rPr>
              <a:t>中国大陆　　　　</a:t>
            </a:r>
            <a:r>
              <a:rPr lang="en-US" altLang="zh-CN" sz="2800" b="1">
                <a:solidFill>
                  <a:srgbClr val="CC0000"/>
                </a:solidFill>
              </a:rPr>
              <a:t>18--55</a:t>
            </a:r>
            <a:r>
              <a:rPr lang="zh-CN" altLang="en-US" sz="2800" b="1"/>
              <a:t>周岁</a:t>
            </a:r>
            <a:r>
              <a:rPr lang="en-US" altLang="zh-CN" sz="2800" b="1"/>
              <a:t/>
            </a:r>
            <a:br>
              <a:rPr lang="en-US" altLang="zh-CN" sz="2800" b="1"/>
            </a:br>
            <a:r>
              <a:rPr lang="zh-CN" altLang="en-US" sz="2800" b="1"/>
              <a:t>　　中国香港　　　　</a:t>
            </a:r>
            <a:r>
              <a:rPr lang="en-US" altLang="zh-CN" sz="2800" b="1"/>
              <a:t>16--</a:t>
            </a:r>
            <a:r>
              <a:rPr lang="zh-CN" altLang="en-US" sz="2800" b="1"/>
              <a:t>？ </a:t>
            </a:r>
            <a:br>
              <a:rPr lang="zh-CN" altLang="en-US" sz="2800" b="1"/>
            </a:br>
            <a:r>
              <a:rPr lang="zh-CN" altLang="en-US" sz="2800" b="1"/>
              <a:t>　　中国澳门　　　　</a:t>
            </a:r>
            <a:r>
              <a:rPr lang="en-US" altLang="zh-CN" sz="2800" b="1"/>
              <a:t>18--</a:t>
            </a:r>
            <a:r>
              <a:rPr lang="zh-CN" altLang="en-US" sz="2800" b="1"/>
              <a:t>？ </a:t>
            </a:r>
            <a:br>
              <a:rPr lang="zh-CN" altLang="en-US" sz="2800" b="1"/>
            </a:br>
            <a:r>
              <a:rPr lang="zh-CN" altLang="en-US" sz="2800" b="1"/>
              <a:t>　　中国台湾　　　　</a:t>
            </a:r>
            <a:r>
              <a:rPr lang="en-US" altLang="zh-CN" sz="2800" b="1"/>
              <a:t>17--65</a:t>
            </a:r>
            <a:r>
              <a:rPr lang="zh-CN" altLang="en-US" sz="2800" b="1"/>
              <a:t>周岁</a:t>
            </a:r>
          </a:p>
        </p:txBody>
      </p:sp>
      <p:pic>
        <p:nvPicPr>
          <p:cNvPr id="58372" name="Picture 19" descr="frontpageforweb"/>
          <p:cNvPicPr>
            <a:picLocks noChangeAspect="1" noChangeArrowheads="1"/>
          </p:cNvPicPr>
          <p:nvPr/>
        </p:nvPicPr>
        <p:blipFill>
          <a:blip r:embed="rId3"/>
          <a:srcRect/>
          <a:stretch>
            <a:fillRect/>
          </a:stretch>
        </p:blipFill>
        <p:spPr bwMode="auto">
          <a:xfrm>
            <a:off x="6665913" y="1295400"/>
            <a:ext cx="2478087" cy="5373688"/>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0" y="381000"/>
            <a:ext cx="9067800" cy="579438"/>
          </a:xfrm>
          <a:prstGeom prst="rect">
            <a:avLst/>
          </a:prstGeom>
          <a:noFill/>
          <a:ln w="9525">
            <a:noFill/>
            <a:miter lim="800000"/>
            <a:headEnd/>
            <a:tailEnd/>
          </a:ln>
        </p:spPr>
        <p:txBody>
          <a:bodyPr>
            <a:spAutoFit/>
          </a:bodyPr>
          <a:lstStyle/>
          <a:p>
            <a:r>
              <a:rPr lang="zh-CN" altLang="en-US" sz="3200">
                <a:solidFill>
                  <a:srgbClr val="FF3300"/>
                </a:solidFill>
                <a:ea typeface="方正楷体简体"/>
                <a:cs typeface="方正楷体简体"/>
              </a:rPr>
              <a:t>部分国家和地区对</a:t>
            </a:r>
            <a:r>
              <a:rPr lang="zh-CN" altLang="en-US" sz="3200" b="1" u="sng">
                <a:ea typeface="方正楷体简体"/>
                <a:cs typeface="方正楷体简体"/>
              </a:rPr>
              <a:t>每次献血量</a:t>
            </a:r>
            <a:r>
              <a:rPr lang="zh-CN" altLang="en-US" sz="3200">
                <a:solidFill>
                  <a:srgbClr val="FF3300"/>
                </a:solidFill>
                <a:ea typeface="方正楷体简体"/>
                <a:cs typeface="方正楷体简体"/>
              </a:rPr>
              <a:t>的规定</a:t>
            </a:r>
          </a:p>
        </p:txBody>
      </p:sp>
      <p:sp>
        <p:nvSpPr>
          <p:cNvPr id="60418" name="Rectangle 17"/>
          <p:cNvSpPr>
            <a:spLocks noChangeArrowheads="1"/>
          </p:cNvSpPr>
          <p:nvPr/>
        </p:nvSpPr>
        <p:spPr bwMode="auto">
          <a:xfrm>
            <a:off x="0" y="1447800"/>
            <a:ext cx="4140200" cy="5075238"/>
          </a:xfrm>
          <a:prstGeom prst="rect">
            <a:avLst/>
          </a:prstGeom>
          <a:solidFill>
            <a:srgbClr val="FF99CC"/>
          </a:solidFill>
          <a:ln w="9525">
            <a:noFill/>
            <a:miter lim="800000"/>
            <a:headEnd/>
            <a:tailEnd/>
          </a:ln>
        </p:spPr>
        <p:txBody>
          <a:bodyPr/>
          <a:lstStyle/>
          <a:p>
            <a:pPr marL="342900" indent="-342900" eaLnBrk="0" hangingPunct="0">
              <a:lnSpc>
                <a:spcPct val="80000"/>
              </a:lnSpc>
              <a:spcBef>
                <a:spcPct val="20000"/>
              </a:spcBef>
            </a:pPr>
            <a:r>
              <a:rPr lang="zh-CN" altLang="en-US" sz="2800" b="1">
                <a:solidFill>
                  <a:srgbClr val="CC3300"/>
                </a:solidFill>
              </a:rPr>
              <a:t>美国　　</a:t>
            </a:r>
            <a:r>
              <a:rPr lang="en-US" altLang="zh-CN" sz="2800" b="1">
                <a:solidFill>
                  <a:srgbClr val="CC3300"/>
                </a:solidFill>
              </a:rPr>
              <a:t>450±45 </a:t>
            </a:r>
          </a:p>
          <a:p>
            <a:pPr marL="342900" indent="-342900" eaLnBrk="0" hangingPunct="0">
              <a:lnSpc>
                <a:spcPct val="80000"/>
              </a:lnSpc>
              <a:spcBef>
                <a:spcPct val="20000"/>
              </a:spcBef>
            </a:pPr>
            <a:r>
              <a:rPr lang="zh-CN" altLang="en-US" sz="2800" b="1">
                <a:solidFill>
                  <a:srgbClr val="CC3300"/>
                </a:solidFill>
              </a:rPr>
              <a:t>西德　  </a:t>
            </a:r>
            <a:r>
              <a:rPr lang="en-US" altLang="zh-CN" sz="2800" b="1">
                <a:solidFill>
                  <a:srgbClr val="CC3300"/>
                </a:solidFill>
              </a:rPr>
              <a:t>500</a:t>
            </a:r>
          </a:p>
          <a:p>
            <a:pPr marL="342900" indent="-342900" eaLnBrk="0" hangingPunct="0">
              <a:lnSpc>
                <a:spcPct val="80000"/>
              </a:lnSpc>
              <a:spcBef>
                <a:spcPct val="20000"/>
              </a:spcBef>
            </a:pPr>
            <a:r>
              <a:rPr lang="zh-CN" altLang="en-US" sz="2800" b="1">
                <a:solidFill>
                  <a:srgbClr val="CC3300"/>
                </a:solidFill>
              </a:rPr>
              <a:t>英国　　</a:t>
            </a:r>
            <a:r>
              <a:rPr lang="en-US" altLang="zh-CN" sz="2800" b="1">
                <a:solidFill>
                  <a:srgbClr val="CC3300"/>
                </a:solidFill>
              </a:rPr>
              <a:t>450 </a:t>
            </a:r>
          </a:p>
          <a:p>
            <a:pPr marL="342900" indent="-342900" eaLnBrk="0" hangingPunct="0">
              <a:lnSpc>
                <a:spcPct val="80000"/>
              </a:lnSpc>
              <a:spcBef>
                <a:spcPct val="20000"/>
              </a:spcBef>
            </a:pPr>
            <a:r>
              <a:rPr lang="zh-CN" altLang="en-US" sz="2800" b="1">
                <a:solidFill>
                  <a:srgbClr val="CC3300"/>
                </a:solidFill>
              </a:rPr>
              <a:t>法国　　</a:t>
            </a:r>
            <a:r>
              <a:rPr lang="en-US" altLang="zh-CN" sz="2800" b="1">
                <a:solidFill>
                  <a:srgbClr val="CC3300"/>
                </a:solidFill>
              </a:rPr>
              <a:t>400--450 </a:t>
            </a:r>
          </a:p>
          <a:p>
            <a:pPr marL="342900" indent="-342900" eaLnBrk="0" hangingPunct="0">
              <a:lnSpc>
                <a:spcPct val="80000"/>
              </a:lnSpc>
              <a:spcBef>
                <a:spcPct val="20000"/>
              </a:spcBef>
            </a:pPr>
            <a:r>
              <a:rPr lang="zh-CN" altLang="en-US" sz="2800" b="1">
                <a:solidFill>
                  <a:srgbClr val="CC3300"/>
                </a:solidFill>
              </a:rPr>
              <a:t>加拿大　</a:t>
            </a:r>
            <a:r>
              <a:rPr lang="en-US" altLang="zh-CN" sz="2800" b="1">
                <a:solidFill>
                  <a:srgbClr val="CC3300"/>
                </a:solidFill>
              </a:rPr>
              <a:t>450 </a:t>
            </a:r>
          </a:p>
          <a:p>
            <a:pPr marL="342900" indent="-342900" eaLnBrk="0" hangingPunct="0">
              <a:lnSpc>
                <a:spcPct val="80000"/>
              </a:lnSpc>
              <a:spcBef>
                <a:spcPct val="20000"/>
              </a:spcBef>
            </a:pPr>
            <a:r>
              <a:rPr lang="zh-CN" altLang="en-US" sz="2800" b="1">
                <a:solidFill>
                  <a:srgbClr val="CC3300"/>
                </a:solidFill>
              </a:rPr>
              <a:t>瑞典　　</a:t>
            </a:r>
            <a:r>
              <a:rPr lang="en-US" altLang="zh-CN" sz="2800" b="1">
                <a:solidFill>
                  <a:srgbClr val="CC3300"/>
                </a:solidFill>
              </a:rPr>
              <a:t>450 </a:t>
            </a:r>
          </a:p>
          <a:p>
            <a:pPr marL="342900" indent="-342900" eaLnBrk="0" hangingPunct="0">
              <a:lnSpc>
                <a:spcPct val="80000"/>
              </a:lnSpc>
              <a:spcBef>
                <a:spcPct val="20000"/>
              </a:spcBef>
            </a:pPr>
            <a:r>
              <a:rPr lang="zh-CN" altLang="en-US" sz="2800" b="1">
                <a:solidFill>
                  <a:srgbClr val="CC3300"/>
                </a:solidFill>
              </a:rPr>
              <a:t>芬兰　　</a:t>
            </a:r>
            <a:r>
              <a:rPr lang="en-US" altLang="zh-CN" sz="2800" b="1">
                <a:solidFill>
                  <a:srgbClr val="CC3300"/>
                </a:solidFill>
              </a:rPr>
              <a:t>400--450 </a:t>
            </a:r>
          </a:p>
          <a:p>
            <a:pPr marL="342900" indent="-342900" eaLnBrk="0" hangingPunct="0">
              <a:lnSpc>
                <a:spcPct val="80000"/>
              </a:lnSpc>
              <a:spcBef>
                <a:spcPct val="20000"/>
              </a:spcBef>
            </a:pPr>
            <a:r>
              <a:rPr lang="zh-CN" altLang="en-US" sz="2800" b="1">
                <a:solidFill>
                  <a:srgbClr val="CC3300"/>
                </a:solidFill>
              </a:rPr>
              <a:t>瑞士　　</a:t>
            </a:r>
            <a:r>
              <a:rPr lang="en-US" altLang="zh-CN" sz="2800" b="1">
                <a:solidFill>
                  <a:srgbClr val="CC3300"/>
                </a:solidFill>
              </a:rPr>
              <a:t>450 </a:t>
            </a:r>
          </a:p>
          <a:p>
            <a:pPr marL="342900" indent="-342900" eaLnBrk="0" hangingPunct="0">
              <a:lnSpc>
                <a:spcPct val="80000"/>
              </a:lnSpc>
              <a:spcBef>
                <a:spcPct val="20000"/>
              </a:spcBef>
            </a:pPr>
            <a:r>
              <a:rPr lang="zh-CN" altLang="en-US" sz="2800" b="1">
                <a:solidFill>
                  <a:srgbClr val="CC3300"/>
                </a:solidFill>
              </a:rPr>
              <a:t>荷兰　　</a:t>
            </a:r>
            <a:r>
              <a:rPr lang="en-US" altLang="zh-CN" sz="2800" b="1">
                <a:solidFill>
                  <a:srgbClr val="CC3300"/>
                </a:solidFill>
              </a:rPr>
              <a:t>500</a:t>
            </a:r>
          </a:p>
          <a:p>
            <a:pPr marL="342900" indent="-342900" eaLnBrk="0" hangingPunct="0">
              <a:lnSpc>
                <a:spcPct val="80000"/>
              </a:lnSpc>
              <a:spcBef>
                <a:spcPct val="20000"/>
              </a:spcBef>
            </a:pPr>
            <a:r>
              <a:rPr lang="zh-CN" altLang="en-US" sz="2800" b="1">
                <a:solidFill>
                  <a:srgbClr val="CC3300"/>
                </a:solidFill>
              </a:rPr>
              <a:t>澳大利亚</a:t>
            </a:r>
            <a:r>
              <a:rPr lang="en-US" altLang="zh-CN" sz="2800" b="1">
                <a:solidFill>
                  <a:srgbClr val="CC3300"/>
                </a:solidFill>
              </a:rPr>
              <a:t>430 </a:t>
            </a:r>
            <a:br>
              <a:rPr lang="en-US" altLang="zh-CN" sz="2800" b="1">
                <a:solidFill>
                  <a:srgbClr val="CC3300"/>
                </a:solidFill>
              </a:rPr>
            </a:br>
            <a:r>
              <a:rPr lang="zh-CN" altLang="en-US" sz="2800" b="1">
                <a:solidFill>
                  <a:srgbClr val="CC3300"/>
                </a:solidFill>
              </a:rPr>
              <a:t>　　</a:t>
            </a:r>
          </a:p>
        </p:txBody>
      </p:sp>
      <p:sp>
        <p:nvSpPr>
          <p:cNvPr id="60419" name="Rectangle 18"/>
          <p:cNvSpPr>
            <a:spLocks noChangeArrowheads="1"/>
          </p:cNvSpPr>
          <p:nvPr/>
        </p:nvSpPr>
        <p:spPr bwMode="white">
          <a:xfrm>
            <a:off x="3924300" y="1412875"/>
            <a:ext cx="5035550" cy="5075238"/>
          </a:xfrm>
          <a:prstGeom prst="rect">
            <a:avLst/>
          </a:prstGeom>
          <a:solidFill>
            <a:srgbClr val="FF99CC"/>
          </a:solidFill>
          <a:ln w="9525">
            <a:noFill/>
            <a:miter lim="800000"/>
            <a:headEnd/>
            <a:tailEnd/>
          </a:ln>
        </p:spPr>
        <p:txBody>
          <a:bodyPr/>
          <a:lstStyle/>
          <a:p>
            <a:pPr marL="342900" indent="-342900" eaLnBrk="0" hangingPunct="0">
              <a:lnSpc>
                <a:spcPct val="80000"/>
              </a:lnSpc>
              <a:spcBef>
                <a:spcPct val="20000"/>
              </a:spcBef>
            </a:pPr>
            <a:r>
              <a:rPr lang="zh-CN" altLang="en-US" sz="2800" b="1">
                <a:solidFill>
                  <a:srgbClr val="CC3300"/>
                </a:solidFill>
              </a:rPr>
              <a:t>日本　　　　　　</a:t>
            </a:r>
            <a:r>
              <a:rPr lang="en-US" altLang="zh-CN" sz="2800" b="1">
                <a:solidFill>
                  <a:srgbClr val="CC3300"/>
                </a:solidFill>
              </a:rPr>
              <a:t>200</a:t>
            </a:r>
          </a:p>
          <a:p>
            <a:pPr marL="342900" indent="-342900" eaLnBrk="0" hangingPunct="0">
              <a:lnSpc>
                <a:spcPct val="80000"/>
              </a:lnSpc>
              <a:spcBef>
                <a:spcPct val="20000"/>
              </a:spcBef>
            </a:pPr>
            <a:r>
              <a:rPr lang="zh-CN" altLang="en-US" sz="2800" b="1">
                <a:solidFill>
                  <a:srgbClr val="CC3300"/>
                </a:solidFill>
              </a:rPr>
              <a:t>南朝鲜　　　　　</a:t>
            </a:r>
            <a:r>
              <a:rPr lang="en-US" altLang="zh-CN" sz="2800" b="1">
                <a:solidFill>
                  <a:srgbClr val="CC3300"/>
                </a:solidFill>
              </a:rPr>
              <a:t>320 </a:t>
            </a:r>
          </a:p>
          <a:p>
            <a:pPr marL="342900" indent="-342900" eaLnBrk="0" hangingPunct="0">
              <a:lnSpc>
                <a:spcPct val="80000"/>
              </a:lnSpc>
              <a:spcBef>
                <a:spcPct val="20000"/>
              </a:spcBef>
            </a:pPr>
            <a:r>
              <a:rPr lang="zh-CN" altLang="en-US" sz="2800" b="1">
                <a:solidFill>
                  <a:srgbClr val="CC3300"/>
                </a:solidFill>
              </a:rPr>
              <a:t>马来西亚　　　　</a:t>
            </a:r>
            <a:r>
              <a:rPr lang="en-US" altLang="zh-CN" sz="2800" b="1">
                <a:solidFill>
                  <a:srgbClr val="CC3300"/>
                </a:solidFill>
              </a:rPr>
              <a:t>300--450 </a:t>
            </a:r>
          </a:p>
          <a:p>
            <a:pPr marL="342900" indent="-342900" eaLnBrk="0" hangingPunct="0">
              <a:lnSpc>
                <a:spcPct val="80000"/>
              </a:lnSpc>
              <a:spcBef>
                <a:spcPct val="20000"/>
              </a:spcBef>
            </a:pPr>
            <a:r>
              <a:rPr lang="zh-CN" altLang="en-US" sz="2800" b="1">
                <a:solidFill>
                  <a:srgbClr val="CC3300"/>
                </a:solidFill>
              </a:rPr>
              <a:t>阿尔及利亚　　　</a:t>
            </a:r>
            <a:r>
              <a:rPr lang="en-US" altLang="zh-CN" sz="2800" b="1">
                <a:solidFill>
                  <a:srgbClr val="CC3300"/>
                </a:solidFill>
              </a:rPr>
              <a:t>500 </a:t>
            </a:r>
          </a:p>
          <a:p>
            <a:pPr marL="342900" indent="-342900" eaLnBrk="0" hangingPunct="0">
              <a:lnSpc>
                <a:spcPct val="80000"/>
              </a:lnSpc>
              <a:spcBef>
                <a:spcPct val="20000"/>
              </a:spcBef>
            </a:pPr>
            <a:r>
              <a:rPr lang="zh-CN" altLang="en-US" sz="2800" b="1">
                <a:solidFill>
                  <a:srgbClr val="CC3300"/>
                </a:solidFill>
              </a:rPr>
              <a:t>缅甸　　　　　　</a:t>
            </a:r>
            <a:r>
              <a:rPr lang="en-US" altLang="zh-CN" sz="2800" b="1">
                <a:solidFill>
                  <a:srgbClr val="CC3300"/>
                </a:solidFill>
              </a:rPr>
              <a:t>350 </a:t>
            </a:r>
          </a:p>
          <a:p>
            <a:pPr marL="342900" indent="-342900" eaLnBrk="0" hangingPunct="0">
              <a:lnSpc>
                <a:spcPct val="80000"/>
              </a:lnSpc>
              <a:spcBef>
                <a:spcPct val="20000"/>
              </a:spcBef>
            </a:pPr>
            <a:r>
              <a:rPr lang="zh-CN" altLang="en-US" sz="2800" b="1">
                <a:solidFill>
                  <a:srgbClr val="CC3300"/>
                </a:solidFill>
              </a:rPr>
              <a:t>泰国　　　　　　</a:t>
            </a:r>
            <a:r>
              <a:rPr lang="en-US" altLang="zh-CN" sz="2800" b="1">
                <a:solidFill>
                  <a:srgbClr val="CC3300"/>
                </a:solidFill>
              </a:rPr>
              <a:t>300 </a:t>
            </a:r>
          </a:p>
          <a:p>
            <a:pPr marL="342900" indent="-342900" eaLnBrk="0" hangingPunct="0">
              <a:lnSpc>
                <a:spcPct val="80000"/>
              </a:lnSpc>
              <a:spcBef>
                <a:spcPct val="20000"/>
              </a:spcBef>
            </a:pPr>
            <a:r>
              <a:rPr lang="zh-CN" altLang="en-US" sz="2800" b="1">
                <a:solidFill>
                  <a:srgbClr val="CC3300"/>
                </a:solidFill>
              </a:rPr>
              <a:t>菲律宾　　　　　</a:t>
            </a:r>
            <a:r>
              <a:rPr lang="en-US" altLang="zh-CN" sz="2800" b="1">
                <a:solidFill>
                  <a:srgbClr val="CC3300"/>
                </a:solidFill>
              </a:rPr>
              <a:t>250 </a:t>
            </a:r>
          </a:p>
          <a:p>
            <a:pPr marL="342900" indent="-342900" eaLnBrk="0" hangingPunct="0">
              <a:lnSpc>
                <a:spcPct val="80000"/>
              </a:lnSpc>
              <a:spcBef>
                <a:spcPct val="20000"/>
              </a:spcBef>
            </a:pPr>
            <a:r>
              <a:rPr lang="zh-CN" altLang="en-US" sz="2800" b="1"/>
              <a:t>中国大陆　　　　</a:t>
            </a:r>
            <a:r>
              <a:rPr lang="en-US" altLang="zh-CN" sz="2800" b="1"/>
              <a:t>200--400</a:t>
            </a:r>
            <a:r>
              <a:rPr lang="en-US" altLang="zh-CN" sz="2800" b="1">
                <a:solidFill>
                  <a:srgbClr val="CC00CC"/>
                </a:solidFill>
              </a:rPr>
              <a:t> </a:t>
            </a:r>
          </a:p>
          <a:p>
            <a:pPr marL="342900" indent="-342900" eaLnBrk="0" hangingPunct="0">
              <a:lnSpc>
                <a:spcPct val="80000"/>
              </a:lnSpc>
              <a:spcBef>
                <a:spcPct val="20000"/>
              </a:spcBef>
            </a:pPr>
            <a:r>
              <a:rPr lang="zh-CN" altLang="en-US" sz="2800" b="1">
                <a:solidFill>
                  <a:srgbClr val="CC3300"/>
                </a:solidFill>
              </a:rPr>
              <a:t>中国香港　　　　</a:t>
            </a:r>
            <a:r>
              <a:rPr lang="en-US" altLang="zh-CN" sz="2800" b="1">
                <a:solidFill>
                  <a:srgbClr val="CC3300"/>
                </a:solidFill>
              </a:rPr>
              <a:t>300--430 </a:t>
            </a:r>
          </a:p>
          <a:p>
            <a:pPr marL="342900" indent="-342900" eaLnBrk="0" hangingPunct="0">
              <a:lnSpc>
                <a:spcPct val="80000"/>
              </a:lnSpc>
              <a:spcBef>
                <a:spcPct val="20000"/>
              </a:spcBef>
            </a:pPr>
            <a:r>
              <a:rPr lang="zh-CN" altLang="en-US" sz="2800" b="1">
                <a:solidFill>
                  <a:srgbClr val="CC3300"/>
                </a:solidFill>
              </a:rPr>
              <a:t>中国澳门　　　　</a:t>
            </a:r>
            <a:r>
              <a:rPr lang="en-US" altLang="zh-CN" sz="2800" b="1">
                <a:solidFill>
                  <a:srgbClr val="CC3300"/>
                </a:solidFill>
              </a:rPr>
              <a:t>400 </a:t>
            </a:r>
          </a:p>
          <a:p>
            <a:pPr marL="342900" indent="-342900" eaLnBrk="0" hangingPunct="0">
              <a:lnSpc>
                <a:spcPct val="80000"/>
              </a:lnSpc>
              <a:spcBef>
                <a:spcPct val="20000"/>
              </a:spcBef>
            </a:pPr>
            <a:r>
              <a:rPr lang="zh-CN" altLang="en-US" sz="2800" b="1">
                <a:solidFill>
                  <a:srgbClr val="CC3300"/>
                </a:solidFill>
              </a:rPr>
              <a:t>中国台湾　　　　</a:t>
            </a:r>
            <a:r>
              <a:rPr lang="en-US" altLang="zh-CN" sz="2800" b="1">
                <a:solidFill>
                  <a:srgbClr val="CC3300"/>
                </a:solidFill>
              </a:rPr>
              <a:t>250--500 </a:t>
            </a:r>
            <a:endParaRPr lang="zh-CN" altLang="en-US" sz="2800" b="1">
              <a:solidFill>
                <a:srgbClr val="CC3300"/>
              </a:solidFill>
            </a:endParaRPr>
          </a:p>
        </p:txBody>
      </p:sp>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0" y="381000"/>
            <a:ext cx="9067800" cy="579438"/>
          </a:xfrm>
          <a:prstGeom prst="rect">
            <a:avLst/>
          </a:prstGeom>
          <a:noFill/>
          <a:ln w="9525">
            <a:noFill/>
            <a:miter lim="800000"/>
            <a:headEnd/>
            <a:tailEnd/>
          </a:ln>
        </p:spPr>
        <p:txBody>
          <a:bodyPr>
            <a:spAutoFit/>
          </a:bodyPr>
          <a:lstStyle/>
          <a:p>
            <a:r>
              <a:rPr lang="zh-CN" altLang="en-US" sz="3200">
                <a:solidFill>
                  <a:srgbClr val="FF3300"/>
                </a:solidFill>
                <a:ea typeface="方正楷体简体"/>
                <a:cs typeface="方正楷体简体"/>
              </a:rPr>
              <a:t>两次献血间隔时间</a:t>
            </a:r>
          </a:p>
        </p:txBody>
      </p:sp>
      <p:pic>
        <p:nvPicPr>
          <p:cNvPr id="2" name="图片 1"/>
          <p:cNvPicPr>
            <a:picLocks noChangeAspect="1"/>
          </p:cNvPicPr>
          <p:nvPr/>
        </p:nvPicPr>
        <p:blipFill>
          <a:blip r:embed="rId2"/>
          <a:srcRect l="15564" r="25468" b="917"/>
          <a:stretch>
            <a:fillRect/>
          </a:stretch>
        </p:blipFill>
        <p:spPr bwMode="auto">
          <a:xfrm>
            <a:off x="0" y="2492375"/>
            <a:ext cx="1692275" cy="4365625"/>
          </a:xfrm>
          <a:prstGeom prst="rect">
            <a:avLst/>
          </a:prstGeom>
          <a:noFill/>
          <a:ln w="9525">
            <a:noFill/>
            <a:miter lim="800000"/>
            <a:headEnd/>
            <a:tailEnd/>
          </a:ln>
        </p:spPr>
      </p:pic>
      <p:sp>
        <p:nvSpPr>
          <p:cNvPr id="61443" name="Rectangle 16"/>
          <p:cNvSpPr>
            <a:spLocks noChangeArrowheads="1"/>
          </p:cNvSpPr>
          <p:nvPr/>
        </p:nvSpPr>
        <p:spPr bwMode="auto">
          <a:xfrm>
            <a:off x="2133600" y="1371600"/>
            <a:ext cx="6402388" cy="4114800"/>
          </a:xfrm>
          <a:prstGeom prst="rect">
            <a:avLst/>
          </a:prstGeom>
          <a:solidFill>
            <a:srgbClr val="CC99FF"/>
          </a:solidFill>
          <a:ln w="9525">
            <a:noFill/>
            <a:miter lim="800000"/>
            <a:headEnd/>
            <a:tailEnd/>
          </a:ln>
          <a:effectLst>
            <a:prstShdw prst="shdw17" dist="17961" dir="2700000">
              <a:srgbClr val="323253"/>
            </a:prstShdw>
          </a:effectLst>
        </p:spPr>
        <p:txBody>
          <a:bodyPr anchor="ctr">
            <a:spAutoFit/>
          </a:bodyPr>
          <a:lstStyle/>
          <a:p>
            <a:r>
              <a:rPr lang="zh-CN" altLang="en-US" sz="2400"/>
              <a:t/>
            </a:r>
            <a:br>
              <a:rPr lang="zh-CN" altLang="en-US" sz="2400"/>
            </a:br>
            <a:r>
              <a:rPr lang="zh-CN" altLang="en-US" sz="4000">
                <a:solidFill>
                  <a:srgbClr val="CC3300"/>
                </a:solidFill>
                <a:latin typeface="楷体"/>
                <a:ea typeface="楷体"/>
                <a:cs typeface="楷体"/>
              </a:rPr>
              <a:t>两次献血间隔时间：</a:t>
            </a:r>
            <a:r>
              <a:rPr lang="zh-CN" altLang="en-US" sz="4000" b="1" u="sng">
                <a:solidFill>
                  <a:srgbClr val="CC3300"/>
                </a:solidFill>
                <a:latin typeface="楷体"/>
                <a:ea typeface="楷体"/>
                <a:cs typeface="楷体"/>
              </a:rPr>
              <a:t>我国规定不低于六个月</a:t>
            </a:r>
            <a:r>
              <a:rPr lang="zh-CN" altLang="en-US" sz="4000">
                <a:solidFill>
                  <a:srgbClr val="CC3300"/>
                </a:solidFill>
                <a:latin typeface="楷体"/>
                <a:ea typeface="楷体"/>
                <a:cs typeface="楷体"/>
              </a:rPr>
              <a:t>；而日本、韩国、香港特区、台湾地区都为</a:t>
            </a:r>
            <a:r>
              <a:rPr lang="en-US" altLang="zh-CN" sz="4000">
                <a:solidFill>
                  <a:srgbClr val="CC3300"/>
                </a:solidFill>
                <a:latin typeface="楷体"/>
                <a:ea typeface="楷体"/>
                <a:cs typeface="楷体"/>
              </a:rPr>
              <a:t>3</a:t>
            </a:r>
            <a:r>
              <a:rPr lang="zh-CN" altLang="en-US" sz="4000">
                <a:solidFill>
                  <a:srgbClr val="CC3300"/>
                </a:solidFill>
                <a:latin typeface="楷体"/>
                <a:ea typeface="楷体"/>
                <a:cs typeface="楷体"/>
              </a:rPr>
              <a:t>个月。国外曾报道一献血者在一年中</a:t>
            </a:r>
            <a:r>
              <a:rPr lang="en-US" altLang="zh-CN" sz="4000">
                <a:solidFill>
                  <a:srgbClr val="CC3300"/>
                </a:solidFill>
                <a:latin typeface="楷体"/>
                <a:ea typeface="楷体"/>
                <a:cs typeface="楷体"/>
              </a:rPr>
              <a:t>10</a:t>
            </a:r>
            <a:r>
              <a:rPr lang="zh-CN" altLang="en-US" sz="4000">
                <a:solidFill>
                  <a:srgbClr val="CC3300"/>
                </a:solidFill>
                <a:latin typeface="楷体"/>
                <a:ea typeface="楷体"/>
                <a:cs typeface="楷体"/>
              </a:rPr>
              <a:t>次献血，可见献血无损健康。</a:t>
            </a:r>
          </a:p>
        </p:txBody>
      </p:sp>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228600" y="381000"/>
            <a:ext cx="2622550" cy="579438"/>
          </a:xfrm>
          <a:prstGeom prst="rect">
            <a:avLst/>
          </a:prstGeom>
          <a:noFill/>
          <a:ln w="9525">
            <a:noFill/>
            <a:miter lim="800000"/>
            <a:headEnd/>
            <a:tailEnd/>
          </a:ln>
        </p:spPr>
        <p:txBody>
          <a:bodyPr wrap="none">
            <a:spAutoFit/>
          </a:bodyPr>
          <a:lstStyle/>
          <a:p>
            <a:r>
              <a:rPr lang="zh-CN" altLang="en-US" sz="3200">
                <a:solidFill>
                  <a:srgbClr val="FF3300"/>
                </a:solidFill>
                <a:latin typeface="方正楷体简体"/>
                <a:ea typeface="方正楷体简体"/>
                <a:cs typeface="碳化硅大黑体"/>
              </a:rPr>
              <a:t>无偿献血现状</a:t>
            </a:r>
          </a:p>
        </p:txBody>
      </p:sp>
      <p:pic>
        <p:nvPicPr>
          <p:cNvPr id="2" name="图片 1"/>
          <p:cNvPicPr>
            <a:picLocks noChangeAspect="1"/>
          </p:cNvPicPr>
          <p:nvPr/>
        </p:nvPicPr>
        <p:blipFill>
          <a:blip r:embed="rId3"/>
          <a:srcRect l="15564" r="25468" b="917"/>
          <a:stretch>
            <a:fillRect/>
          </a:stretch>
        </p:blipFill>
        <p:spPr bwMode="auto">
          <a:xfrm>
            <a:off x="-430213" y="3168650"/>
            <a:ext cx="3289301" cy="3714750"/>
          </a:xfrm>
          <a:prstGeom prst="rect">
            <a:avLst/>
          </a:prstGeom>
          <a:noFill/>
          <a:ln w="9525">
            <a:noFill/>
            <a:miter lim="800000"/>
            <a:headEnd/>
            <a:tailEnd/>
          </a:ln>
        </p:spPr>
      </p:pic>
      <p:sp>
        <p:nvSpPr>
          <p:cNvPr id="19459" name="Rectangle 6"/>
          <p:cNvSpPr>
            <a:spLocks noChangeArrowheads="1"/>
          </p:cNvSpPr>
          <p:nvPr/>
        </p:nvSpPr>
        <p:spPr bwMode="auto">
          <a:xfrm>
            <a:off x="2133600" y="1143000"/>
            <a:ext cx="5254625" cy="2041525"/>
          </a:xfrm>
          <a:prstGeom prst="rect">
            <a:avLst/>
          </a:prstGeom>
          <a:solidFill>
            <a:srgbClr val="CCFFFF"/>
          </a:solidFill>
          <a:ln w="9525">
            <a:noFill/>
            <a:miter lim="800000"/>
            <a:headEnd/>
            <a:tailEnd/>
          </a:ln>
          <a:effectLst>
            <a:prstShdw prst="shdw17" dist="17961" dir="2700000">
              <a:srgbClr val="7A9999"/>
            </a:prstShdw>
          </a:effectLst>
        </p:spPr>
        <p:txBody>
          <a:bodyPr anchor="ctr">
            <a:spAutoFit/>
          </a:bodyPr>
          <a:lstStyle/>
          <a:p>
            <a:r>
              <a:rPr lang="zh-CN" altLang="en-US" sz="3200">
                <a:latin typeface="方正楷体简体"/>
                <a:ea typeface="方正楷体简体"/>
                <a:cs typeface="方正楷体简体"/>
              </a:rPr>
              <a:t>世界卫生组织提出，一个国家的人口献血率只有达到</a:t>
            </a:r>
            <a:r>
              <a:rPr lang="en-US" altLang="zh-CN" sz="3200">
                <a:latin typeface="方正楷体简体"/>
                <a:ea typeface="方正楷体简体"/>
                <a:cs typeface="方正楷体简体"/>
              </a:rPr>
              <a:t>10-30</a:t>
            </a:r>
            <a:r>
              <a:rPr lang="en-US" altLang="zh-CN" sz="3200">
                <a:ea typeface="方正楷体简体"/>
                <a:cs typeface="方正楷体简体"/>
              </a:rPr>
              <a:t>‰</a:t>
            </a:r>
            <a:r>
              <a:rPr lang="zh-CN" altLang="en-US" sz="3200">
                <a:latin typeface="方正楷体简体"/>
                <a:ea typeface="方正楷体简体"/>
                <a:cs typeface="方正楷体简体"/>
              </a:rPr>
              <a:t>的水平，才能基本满足本国临床用血需求。 </a:t>
            </a:r>
          </a:p>
        </p:txBody>
      </p:sp>
      <p:sp>
        <p:nvSpPr>
          <p:cNvPr id="19460" name="Rectangle 7"/>
          <p:cNvSpPr>
            <a:spLocks noChangeArrowheads="1"/>
          </p:cNvSpPr>
          <p:nvPr/>
        </p:nvSpPr>
        <p:spPr bwMode="auto">
          <a:xfrm>
            <a:off x="3276600" y="4343400"/>
            <a:ext cx="5670550" cy="579438"/>
          </a:xfrm>
          <a:prstGeom prst="rect">
            <a:avLst/>
          </a:prstGeom>
          <a:solidFill>
            <a:srgbClr val="FF3300"/>
          </a:solidFill>
          <a:ln w="9525">
            <a:noFill/>
            <a:miter lim="800000"/>
            <a:headEnd/>
            <a:tailEnd/>
          </a:ln>
          <a:effectLst>
            <a:prstShdw prst="shdw17" dist="17961" dir="2700000">
              <a:srgbClr val="991F00"/>
            </a:prstShdw>
          </a:effectLst>
        </p:spPr>
        <p:txBody>
          <a:bodyPr wrap="none">
            <a:spAutoFit/>
          </a:bodyPr>
          <a:lstStyle/>
          <a:p>
            <a:r>
              <a:rPr lang="zh-CN" altLang="en-US" sz="3200">
                <a:latin typeface="方正楷体简体"/>
                <a:ea typeface="方正楷体简体"/>
                <a:cs typeface="方正楷体简体"/>
              </a:rPr>
              <a:t>我国大陆人口献血率只有</a:t>
            </a:r>
            <a:r>
              <a:rPr lang="en-US" altLang="zh-CN" sz="3200">
                <a:latin typeface="方正楷体简体"/>
                <a:ea typeface="方正楷体简体"/>
                <a:cs typeface="方正楷体简体"/>
              </a:rPr>
              <a:t>8.7</a:t>
            </a:r>
            <a:r>
              <a:rPr lang="en-US" altLang="zh-CN" sz="3200">
                <a:ea typeface="方正楷体简体"/>
                <a:cs typeface="方正楷体简体"/>
              </a:rPr>
              <a:t>‰</a:t>
            </a:r>
            <a:endParaRPr lang="zh-CN" altLang="en-US" sz="3200">
              <a:latin typeface="方正楷体简体"/>
              <a:ea typeface="方正楷体简体"/>
              <a:cs typeface="方正楷体简体"/>
            </a:endParaRPr>
          </a:p>
        </p:txBody>
      </p:sp>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0" y="381000"/>
            <a:ext cx="9067800" cy="579438"/>
          </a:xfrm>
          <a:prstGeom prst="rect">
            <a:avLst/>
          </a:prstGeom>
          <a:noFill/>
          <a:ln w="9525">
            <a:noFill/>
            <a:miter lim="800000"/>
            <a:headEnd/>
            <a:tailEnd/>
          </a:ln>
        </p:spPr>
        <p:txBody>
          <a:bodyPr>
            <a:spAutoFit/>
          </a:bodyPr>
          <a:lstStyle/>
          <a:p>
            <a:r>
              <a:rPr lang="zh-CN" altLang="en-US" sz="3200" b="1">
                <a:solidFill>
                  <a:srgbClr val="FF3300"/>
                </a:solidFill>
                <a:latin typeface="方正楷体简体"/>
                <a:ea typeface="方正楷体简体"/>
                <a:cs typeface="方正楷体简体"/>
              </a:rPr>
              <a:t>无偿献血，为什么用血要付费？</a:t>
            </a:r>
          </a:p>
        </p:txBody>
      </p:sp>
      <p:sp>
        <p:nvSpPr>
          <p:cNvPr id="62466" name="Rectangle 17"/>
          <p:cNvSpPr>
            <a:spLocks noChangeArrowheads="1"/>
          </p:cNvSpPr>
          <p:nvPr/>
        </p:nvSpPr>
        <p:spPr bwMode="auto">
          <a:xfrm>
            <a:off x="304800" y="1295400"/>
            <a:ext cx="4267200" cy="5226050"/>
          </a:xfrm>
          <a:prstGeom prst="rect">
            <a:avLst/>
          </a:prstGeom>
          <a:solidFill>
            <a:srgbClr val="CC00CC"/>
          </a:solidFill>
          <a:ln w="9525">
            <a:solidFill>
              <a:srgbClr val="CC00CC"/>
            </a:solidFill>
            <a:miter lim="800000"/>
            <a:headEnd/>
            <a:tailEnd/>
          </a:ln>
        </p:spPr>
        <p:txBody>
          <a:bodyPr>
            <a:spAutoFit/>
          </a:bodyPr>
          <a:lstStyle/>
          <a:p>
            <a:r>
              <a:rPr lang="zh-CN" altLang="en-US" sz="2800">
                <a:solidFill>
                  <a:srgbClr val="000066"/>
                </a:solidFill>
                <a:latin typeface="华文新魏"/>
                <a:ea typeface="华文新魏"/>
                <a:cs typeface="华文新魏"/>
              </a:rPr>
              <a:t>      </a:t>
            </a:r>
            <a:r>
              <a:rPr lang="zh-CN" altLang="en-US" sz="2800" b="1">
                <a:solidFill>
                  <a:srgbClr val="000066"/>
                </a:solidFill>
                <a:latin typeface="仿宋"/>
                <a:ea typeface="仿宋"/>
                <a:cs typeface="华文新魏"/>
              </a:rPr>
              <a:t>血液的采集、分离、检验和储存所使用的器材、试剂、设备等都是需要成本费的，仅七个项目的血液检验就需要用不同厂家的试剂进行  初检和复检，确保血液安全。</a:t>
            </a:r>
          </a:p>
          <a:p>
            <a:r>
              <a:rPr lang="zh-CN" altLang="en-US" sz="2800" b="1">
                <a:solidFill>
                  <a:srgbClr val="000066"/>
                </a:solidFill>
                <a:latin typeface="仿宋"/>
                <a:ea typeface="仿宋"/>
                <a:cs typeface="华文新魏"/>
              </a:rPr>
              <a:t>       </a:t>
            </a:r>
            <a:r>
              <a:rPr lang="zh-CN" altLang="en-US" sz="2800" b="1" u="sng">
                <a:solidFill>
                  <a:srgbClr val="000066"/>
                </a:solidFill>
                <a:latin typeface="仿宋"/>
                <a:ea typeface="仿宋"/>
                <a:cs typeface="华文新魏"/>
              </a:rPr>
              <a:t>病人在用血时支付的仅仅是制备血液所产生的成本费</a:t>
            </a:r>
            <a:r>
              <a:rPr lang="zh-CN" altLang="en-US" sz="2800" b="1">
                <a:solidFill>
                  <a:srgbClr val="000066"/>
                </a:solidFill>
                <a:latin typeface="仿宋"/>
                <a:ea typeface="仿宋"/>
                <a:cs typeface="华文新魏"/>
              </a:rPr>
              <a:t>，而医疗用血收费也是由国家发改委统一核定的。</a:t>
            </a:r>
            <a:r>
              <a:rPr lang="zh-CN" altLang="en-US" sz="2800" b="1" i="1">
                <a:solidFill>
                  <a:srgbClr val="000066"/>
                </a:solidFill>
                <a:latin typeface="仿宋"/>
                <a:ea typeface="仿宋"/>
                <a:cs typeface="华文新魏"/>
              </a:rPr>
              <a:t> </a:t>
            </a:r>
          </a:p>
        </p:txBody>
      </p:sp>
      <p:pic>
        <p:nvPicPr>
          <p:cNvPr id="62467" name="Picture 18"/>
          <p:cNvPicPr>
            <a:picLocks noChangeAspect="1" noChangeArrowheads="1"/>
          </p:cNvPicPr>
          <p:nvPr/>
        </p:nvPicPr>
        <p:blipFill>
          <a:blip r:embed="rId2"/>
          <a:srcRect/>
          <a:stretch>
            <a:fillRect/>
          </a:stretch>
        </p:blipFill>
        <p:spPr bwMode="auto">
          <a:xfrm>
            <a:off x="4724400" y="1143000"/>
            <a:ext cx="3989388" cy="3738563"/>
          </a:xfrm>
          <a:prstGeom prst="rect">
            <a:avLst/>
          </a:prstGeom>
          <a:noFill/>
          <a:ln w="9525">
            <a:noFill/>
            <a:miter lim="800000"/>
            <a:headEnd/>
            <a:tailEnd/>
          </a:ln>
        </p:spPr>
      </p:pic>
      <p:pic>
        <p:nvPicPr>
          <p:cNvPr id="62468" name="图片 5"/>
          <p:cNvPicPr>
            <a:picLocks noChangeAspect="1"/>
          </p:cNvPicPr>
          <p:nvPr/>
        </p:nvPicPr>
        <p:blipFill>
          <a:blip r:embed="rId3"/>
          <a:srcRect l="64355" t="60463" r="7097" b="6572"/>
          <a:stretch>
            <a:fillRect/>
          </a:stretch>
        </p:blipFill>
        <p:spPr bwMode="auto">
          <a:xfrm>
            <a:off x="5105400" y="5029200"/>
            <a:ext cx="3470275" cy="1828800"/>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0" y="381000"/>
            <a:ext cx="9067800" cy="579438"/>
          </a:xfrm>
          <a:prstGeom prst="rect">
            <a:avLst/>
          </a:prstGeom>
          <a:noFill/>
          <a:ln w="9525">
            <a:noFill/>
            <a:miter lim="800000"/>
            <a:headEnd/>
            <a:tailEnd/>
          </a:ln>
        </p:spPr>
        <p:txBody>
          <a:bodyPr>
            <a:spAutoFit/>
          </a:bodyPr>
          <a:lstStyle/>
          <a:p>
            <a:r>
              <a:rPr lang="zh-CN" altLang="en-US" sz="3200" b="1">
                <a:solidFill>
                  <a:srgbClr val="FF3300"/>
                </a:solidFill>
                <a:latin typeface="方正楷体简体"/>
                <a:ea typeface="方正楷体简体"/>
                <a:cs typeface="方正楷体简体"/>
              </a:rPr>
              <a:t>无偿献血有什么优惠政策？</a:t>
            </a:r>
          </a:p>
        </p:txBody>
      </p:sp>
      <p:sp>
        <p:nvSpPr>
          <p:cNvPr id="63490" name="AutoShape 17"/>
          <p:cNvSpPr>
            <a:spLocks noChangeArrowheads="1"/>
          </p:cNvSpPr>
          <p:nvPr/>
        </p:nvSpPr>
        <p:spPr bwMode="auto">
          <a:xfrm>
            <a:off x="1403350" y="1484313"/>
            <a:ext cx="6481763" cy="1008062"/>
          </a:xfrm>
          <a:prstGeom prst="roundRect">
            <a:avLst>
              <a:gd name="adj" fmla="val 16667"/>
            </a:avLst>
          </a:prstGeom>
          <a:solidFill>
            <a:srgbClr val="CC99FF"/>
          </a:solidFill>
          <a:ln w="9525">
            <a:solidFill>
              <a:schemeClr val="accent1"/>
            </a:solidFill>
            <a:round/>
            <a:headEnd/>
            <a:tailEnd/>
          </a:ln>
        </p:spPr>
        <p:txBody>
          <a:bodyPr wrap="none" anchor="ctr"/>
          <a:lstStyle/>
          <a:p>
            <a:pPr algn="ctr"/>
            <a:r>
              <a:rPr lang="en-US" altLang="zh-CN" sz="2800" b="1">
                <a:solidFill>
                  <a:srgbClr val="000066"/>
                </a:solidFill>
                <a:latin typeface="Verdana" pitchFamily="34" charset="0"/>
                <a:ea typeface="华文新魏"/>
                <a:cs typeface="华文新魏"/>
              </a:rPr>
              <a:t>《</a:t>
            </a:r>
            <a:r>
              <a:rPr lang="zh-CN" altLang="en-US" sz="2800" b="1">
                <a:solidFill>
                  <a:srgbClr val="000066"/>
                </a:solidFill>
                <a:latin typeface="Verdana" pitchFamily="34" charset="0"/>
                <a:ea typeface="华文新魏"/>
                <a:cs typeface="华文新魏"/>
              </a:rPr>
              <a:t>四川省公民献血条例</a:t>
            </a:r>
            <a:r>
              <a:rPr lang="en-US" altLang="zh-CN" sz="2800" b="1">
                <a:solidFill>
                  <a:srgbClr val="000066"/>
                </a:solidFill>
                <a:latin typeface="Verdana" pitchFamily="34" charset="0"/>
                <a:ea typeface="华文新魏"/>
                <a:cs typeface="华文新魏"/>
              </a:rPr>
              <a:t>》</a:t>
            </a:r>
            <a:r>
              <a:rPr lang="zh-CN" altLang="en-US" sz="2800" b="1">
                <a:solidFill>
                  <a:srgbClr val="000066"/>
                </a:solidFill>
                <a:latin typeface="Verdana" pitchFamily="34" charset="0"/>
                <a:ea typeface="华文新魏"/>
                <a:cs typeface="华文新魏"/>
              </a:rPr>
              <a:t>第十五条　</a:t>
            </a:r>
          </a:p>
          <a:p>
            <a:pPr algn="ctr"/>
            <a:r>
              <a:rPr lang="zh-CN" altLang="en-US" sz="2800" b="1">
                <a:solidFill>
                  <a:srgbClr val="000066"/>
                </a:solidFill>
                <a:latin typeface="Verdana" pitchFamily="34" charset="0"/>
                <a:ea typeface="华文新魏"/>
                <a:cs typeface="华文新魏"/>
              </a:rPr>
              <a:t>　无偿献血者用血优惠政策</a:t>
            </a:r>
            <a:endParaRPr lang="zh-CN" altLang="en-US" sz="2800">
              <a:solidFill>
                <a:srgbClr val="000066"/>
              </a:solidFill>
              <a:latin typeface="Verdana" pitchFamily="34" charset="0"/>
              <a:ea typeface="华文新魏"/>
              <a:cs typeface="华文新魏"/>
            </a:endParaRPr>
          </a:p>
        </p:txBody>
      </p:sp>
      <p:sp>
        <p:nvSpPr>
          <p:cNvPr id="63491" name="AutoShape 18"/>
          <p:cNvSpPr>
            <a:spLocks noChangeArrowheads="1"/>
          </p:cNvSpPr>
          <p:nvPr/>
        </p:nvSpPr>
        <p:spPr bwMode="auto">
          <a:xfrm>
            <a:off x="1258888" y="3357563"/>
            <a:ext cx="1152525" cy="433387"/>
          </a:xfrm>
          <a:prstGeom prst="roundRect">
            <a:avLst>
              <a:gd name="adj" fmla="val 16667"/>
            </a:avLst>
          </a:prstGeom>
          <a:solidFill>
            <a:srgbClr val="FFFFCC"/>
          </a:solidFill>
          <a:ln w="9525">
            <a:solidFill>
              <a:schemeClr val="tx1"/>
            </a:solidFill>
            <a:round/>
            <a:headEnd/>
            <a:tailEnd/>
          </a:ln>
        </p:spPr>
        <p:txBody>
          <a:bodyPr wrap="none" anchor="ctr"/>
          <a:lstStyle/>
          <a:p>
            <a:pPr algn="ctr"/>
            <a:r>
              <a:rPr lang="zh-CN" altLang="en-US" sz="2800">
                <a:solidFill>
                  <a:srgbClr val="000066"/>
                </a:solidFill>
                <a:latin typeface="Verdana" pitchFamily="34" charset="0"/>
                <a:ea typeface="华文新魏"/>
                <a:cs typeface="华文新魏"/>
              </a:rPr>
              <a:t>本人</a:t>
            </a:r>
          </a:p>
        </p:txBody>
      </p:sp>
      <p:sp>
        <p:nvSpPr>
          <p:cNvPr id="63492" name="AutoShape 19"/>
          <p:cNvSpPr>
            <a:spLocks/>
          </p:cNvSpPr>
          <p:nvPr/>
        </p:nvSpPr>
        <p:spPr bwMode="auto">
          <a:xfrm>
            <a:off x="2843213" y="3141663"/>
            <a:ext cx="71437" cy="792162"/>
          </a:xfrm>
          <a:prstGeom prst="leftBrace">
            <a:avLst>
              <a:gd name="adj1" fmla="val 92408"/>
              <a:gd name="adj2" fmla="val 50000"/>
            </a:avLst>
          </a:prstGeom>
          <a:noFill/>
          <a:ln w="34925">
            <a:solidFill>
              <a:srgbClr val="000066"/>
            </a:solidFill>
            <a:round/>
            <a:headEnd/>
            <a:tailEnd/>
          </a:ln>
        </p:spPr>
        <p:txBody>
          <a:bodyPr wrap="none" anchor="ctr"/>
          <a:lstStyle/>
          <a:p>
            <a:endParaRPr lang="zh-CN" altLang="en-US"/>
          </a:p>
        </p:txBody>
      </p:sp>
      <p:sp>
        <p:nvSpPr>
          <p:cNvPr id="63493" name="Text Box 20"/>
          <p:cNvSpPr txBox="1">
            <a:spLocks noChangeArrowheads="1"/>
          </p:cNvSpPr>
          <p:nvPr/>
        </p:nvSpPr>
        <p:spPr bwMode="auto">
          <a:xfrm>
            <a:off x="2916238" y="2924175"/>
            <a:ext cx="5060950" cy="457200"/>
          </a:xfrm>
          <a:prstGeom prst="rect">
            <a:avLst/>
          </a:prstGeom>
          <a:noFill/>
          <a:ln w="9525">
            <a:noFill/>
            <a:miter lim="800000"/>
            <a:headEnd/>
            <a:tailEnd/>
          </a:ln>
        </p:spPr>
        <p:txBody>
          <a:bodyPr wrap="none">
            <a:spAutoFit/>
          </a:bodyPr>
          <a:lstStyle/>
          <a:p>
            <a:r>
              <a:rPr lang="zh-CN" altLang="en-US" sz="2400" b="1">
                <a:solidFill>
                  <a:srgbClr val="000066"/>
                </a:solidFill>
                <a:latin typeface="Verdana" pitchFamily="34" charset="0"/>
                <a:ea typeface="华文新魏"/>
                <a:cs typeface="华文新魏"/>
              </a:rPr>
              <a:t>三年内无偿享用献血量３倍临床用血</a:t>
            </a:r>
          </a:p>
        </p:txBody>
      </p:sp>
      <p:sp>
        <p:nvSpPr>
          <p:cNvPr id="63494" name="Text Box 21"/>
          <p:cNvSpPr txBox="1">
            <a:spLocks noChangeArrowheads="1"/>
          </p:cNvSpPr>
          <p:nvPr/>
        </p:nvSpPr>
        <p:spPr bwMode="auto">
          <a:xfrm>
            <a:off x="3132138" y="3573463"/>
            <a:ext cx="2012950" cy="457200"/>
          </a:xfrm>
          <a:prstGeom prst="rect">
            <a:avLst/>
          </a:prstGeom>
          <a:noFill/>
          <a:ln w="9525">
            <a:noFill/>
            <a:miter lim="800000"/>
            <a:headEnd/>
            <a:tailEnd/>
          </a:ln>
        </p:spPr>
        <p:txBody>
          <a:bodyPr wrap="none">
            <a:spAutoFit/>
          </a:bodyPr>
          <a:lstStyle/>
          <a:p>
            <a:r>
              <a:rPr lang="zh-CN" altLang="en-US" sz="2400" b="1">
                <a:solidFill>
                  <a:srgbClr val="000066"/>
                </a:solidFill>
                <a:latin typeface="Verdana" pitchFamily="34" charset="0"/>
                <a:ea typeface="华文新魏"/>
                <a:cs typeface="华文新魏"/>
              </a:rPr>
              <a:t>三年后　等量</a:t>
            </a:r>
          </a:p>
        </p:txBody>
      </p:sp>
      <p:sp>
        <p:nvSpPr>
          <p:cNvPr id="63495" name="WordArt 22"/>
          <p:cNvSpPr>
            <a:spLocks noChangeArrowheads="1" noChangeShapeType="1" noTextEdit="1"/>
          </p:cNvSpPr>
          <p:nvPr/>
        </p:nvSpPr>
        <p:spPr bwMode="auto">
          <a:xfrm rot="600000">
            <a:off x="1187450" y="4149725"/>
            <a:ext cx="185738" cy="514350"/>
          </a:xfrm>
          <a:prstGeom prst="rect">
            <a:avLst/>
          </a:prstGeom>
        </p:spPr>
        <p:txBody>
          <a:bodyPr wrap="none" fromWordArt="1">
            <a:prstTxWarp prst="textPlain">
              <a:avLst>
                <a:gd name="adj" fmla="val 50000"/>
              </a:avLst>
            </a:prstTxWarp>
          </a:bodyPr>
          <a:lstStyle/>
          <a:p>
            <a:pPr algn="ctr"/>
            <a:r>
              <a:rPr lang="zh-CN" altLang="en-US" sz="2000" kern="10">
                <a:ln w="9525">
                  <a:noFill/>
                  <a:round/>
                  <a:headEnd/>
                  <a:tailEnd/>
                </a:ln>
                <a:solidFill>
                  <a:srgbClr val="CC3300"/>
                </a:solidFill>
                <a:effectLst>
                  <a:outerShdw dist="35921" dir="2700000" algn="ctr" rotWithShape="0">
                    <a:srgbClr val="C0C0C0">
                      <a:alpha val="79999"/>
                    </a:srgbClr>
                  </a:outerShdw>
                </a:effectLst>
                <a:latin typeface="宋体"/>
                <a:ea typeface="宋体"/>
              </a:rPr>
              <a:t>！</a:t>
            </a:r>
          </a:p>
        </p:txBody>
      </p:sp>
      <p:sp>
        <p:nvSpPr>
          <p:cNvPr id="63496" name="Rectangle 23"/>
          <p:cNvSpPr>
            <a:spLocks noChangeArrowheads="1"/>
          </p:cNvSpPr>
          <p:nvPr/>
        </p:nvSpPr>
        <p:spPr bwMode="auto">
          <a:xfrm>
            <a:off x="1871663" y="4221163"/>
            <a:ext cx="7272337" cy="1079500"/>
          </a:xfrm>
          <a:prstGeom prst="rect">
            <a:avLst/>
          </a:prstGeom>
          <a:noFill/>
          <a:ln w="9525">
            <a:noFill/>
            <a:miter lim="800000"/>
            <a:headEnd/>
            <a:tailEnd/>
          </a:ln>
        </p:spPr>
        <p:txBody>
          <a:bodyPr/>
          <a:lstStyle/>
          <a:p>
            <a:pPr marL="342900" indent="-342900" eaLnBrk="0" hangingPunct="0">
              <a:lnSpc>
                <a:spcPct val="90000"/>
              </a:lnSpc>
              <a:spcBef>
                <a:spcPct val="20000"/>
              </a:spcBef>
            </a:pPr>
            <a:r>
              <a:rPr lang="zh-CN" altLang="en-US" sz="2800" b="1">
                <a:solidFill>
                  <a:srgbClr val="000066"/>
                </a:solidFill>
                <a:ea typeface="华文新魏"/>
                <a:cs typeface="华文新魏"/>
              </a:rPr>
              <a:t>累计献血超过</a:t>
            </a:r>
            <a:r>
              <a:rPr lang="zh-CN" altLang="en-US" sz="2800" b="1">
                <a:solidFill>
                  <a:srgbClr val="CC3300"/>
                </a:solidFill>
                <a:ea typeface="华文新魏"/>
                <a:cs typeface="华文新魏"/>
              </a:rPr>
              <a:t>８００</a:t>
            </a:r>
            <a:r>
              <a:rPr lang="zh-CN" altLang="en-US" sz="2800" b="1">
                <a:solidFill>
                  <a:srgbClr val="000066"/>
                </a:solidFill>
                <a:ea typeface="华文新魏"/>
                <a:cs typeface="华文新魏"/>
              </a:rPr>
              <a:t>毫升，终身无偿享</a:t>
            </a:r>
          </a:p>
          <a:p>
            <a:pPr marL="342900" indent="-342900" eaLnBrk="0" hangingPunct="0">
              <a:lnSpc>
                <a:spcPct val="90000"/>
              </a:lnSpc>
              <a:spcBef>
                <a:spcPct val="20000"/>
              </a:spcBef>
            </a:pPr>
            <a:r>
              <a:rPr lang="zh-CN" altLang="en-US" sz="2800" b="1">
                <a:solidFill>
                  <a:srgbClr val="000066"/>
                </a:solidFill>
                <a:ea typeface="华文新魏"/>
                <a:cs typeface="华文新魏"/>
              </a:rPr>
              <a:t>　　　　用无限量医疗用血</a:t>
            </a:r>
          </a:p>
        </p:txBody>
      </p:sp>
      <p:sp>
        <p:nvSpPr>
          <p:cNvPr id="63497" name="AutoShape 24"/>
          <p:cNvSpPr>
            <a:spLocks noChangeArrowheads="1"/>
          </p:cNvSpPr>
          <p:nvPr/>
        </p:nvSpPr>
        <p:spPr bwMode="auto">
          <a:xfrm>
            <a:off x="1042988" y="5300663"/>
            <a:ext cx="1584325" cy="433387"/>
          </a:xfrm>
          <a:prstGeom prst="roundRect">
            <a:avLst>
              <a:gd name="adj" fmla="val 16667"/>
            </a:avLst>
          </a:prstGeom>
          <a:solidFill>
            <a:srgbClr val="FFFFCC"/>
          </a:solidFill>
          <a:ln w="9525">
            <a:solidFill>
              <a:schemeClr val="tx1"/>
            </a:solidFill>
            <a:round/>
            <a:headEnd/>
            <a:tailEnd/>
          </a:ln>
        </p:spPr>
        <p:txBody>
          <a:bodyPr wrap="none" anchor="ctr"/>
          <a:lstStyle/>
          <a:p>
            <a:pPr algn="ctr"/>
            <a:r>
              <a:rPr lang="zh-CN" altLang="en-US" sz="2800">
                <a:solidFill>
                  <a:srgbClr val="000066"/>
                </a:solidFill>
                <a:latin typeface="Verdana" pitchFamily="34" charset="0"/>
                <a:ea typeface="华文新魏"/>
                <a:cs typeface="华文新魏"/>
              </a:rPr>
              <a:t>直系亲属</a:t>
            </a:r>
          </a:p>
        </p:txBody>
      </p:sp>
      <p:sp>
        <p:nvSpPr>
          <p:cNvPr id="63498" name="Text Box 25"/>
          <p:cNvSpPr txBox="1">
            <a:spLocks noChangeArrowheads="1"/>
          </p:cNvSpPr>
          <p:nvPr/>
        </p:nvSpPr>
        <p:spPr bwMode="auto">
          <a:xfrm>
            <a:off x="2843213" y="5229225"/>
            <a:ext cx="4916487" cy="793750"/>
          </a:xfrm>
          <a:prstGeom prst="rect">
            <a:avLst/>
          </a:prstGeom>
          <a:noFill/>
          <a:ln w="9525">
            <a:noFill/>
            <a:miter lim="800000"/>
            <a:headEnd/>
            <a:tailEnd/>
          </a:ln>
        </p:spPr>
        <p:txBody>
          <a:bodyPr>
            <a:spAutoFit/>
          </a:bodyPr>
          <a:lstStyle/>
          <a:p>
            <a:r>
              <a:rPr lang="zh-CN" altLang="en-US" sz="2800" b="1">
                <a:solidFill>
                  <a:srgbClr val="000066"/>
                </a:solidFill>
                <a:latin typeface="Verdana" pitchFamily="34" charset="0"/>
                <a:ea typeface="华文新魏"/>
                <a:cs typeface="华文新魏"/>
              </a:rPr>
              <a:t>（配偶、父母及子女）</a:t>
            </a:r>
          </a:p>
          <a:p>
            <a:r>
              <a:rPr lang="zh-CN" altLang="en-US">
                <a:latin typeface="Verdana" pitchFamily="34" charset="0"/>
              </a:rPr>
              <a:t>　　　　</a:t>
            </a:r>
          </a:p>
        </p:txBody>
      </p:sp>
      <p:sp>
        <p:nvSpPr>
          <p:cNvPr id="63499" name="Text Box 26"/>
          <p:cNvSpPr txBox="1">
            <a:spLocks noChangeArrowheads="1"/>
          </p:cNvSpPr>
          <p:nvPr/>
        </p:nvSpPr>
        <p:spPr bwMode="auto">
          <a:xfrm>
            <a:off x="2700338" y="5876925"/>
            <a:ext cx="4806950" cy="763588"/>
          </a:xfrm>
          <a:prstGeom prst="rect">
            <a:avLst/>
          </a:prstGeom>
          <a:noFill/>
          <a:ln w="9525">
            <a:noFill/>
            <a:miter lim="800000"/>
            <a:headEnd/>
            <a:tailEnd/>
          </a:ln>
        </p:spPr>
        <p:txBody>
          <a:bodyPr>
            <a:spAutoFit/>
          </a:bodyPr>
          <a:lstStyle/>
          <a:p>
            <a:r>
              <a:rPr lang="zh-CN" altLang="en-US" sz="2600" b="1">
                <a:solidFill>
                  <a:srgbClr val="000066"/>
                </a:solidFill>
                <a:latin typeface="Verdana" pitchFamily="34" charset="0"/>
                <a:ea typeface="华文新魏"/>
                <a:cs typeface="华文新魏"/>
              </a:rPr>
              <a:t>享用无偿献血者</a:t>
            </a:r>
            <a:r>
              <a:rPr lang="zh-CN" altLang="en-US" sz="2600" b="1">
                <a:solidFill>
                  <a:srgbClr val="CC3300"/>
                </a:solidFill>
                <a:latin typeface="Verdana" pitchFamily="34" charset="0"/>
                <a:ea typeface="华文新魏"/>
                <a:cs typeface="华文新魏"/>
              </a:rPr>
              <a:t>等量</a:t>
            </a:r>
            <a:r>
              <a:rPr lang="zh-CN" altLang="en-US" sz="2600" b="1">
                <a:solidFill>
                  <a:srgbClr val="000066"/>
                </a:solidFill>
                <a:latin typeface="Verdana" pitchFamily="34" charset="0"/>
                <a:ea typeface="华文新魏"/>
                <a:cs typeface="华文新魏"/>
              </a:rPr>
              <a:t>的医疗用血</a:t>
            </a:r>
          </a:p>
          <a:p>
            <a:r>
              <a:rPr lang="zh-CN" altLang="en-US">
                <a:latin typeface="Verdana" pitchFamily="34" charset="0"/>
              </a:rPr>
              <a:t>　</a:t>
            </a:r>
          </a:p>
        </p:txBody>
      </p:sp>
      <p:sp>
        <p:nvSpPr>
          <p:cNvPr id="63500" name="WordArt 27"/>
          <p:cNvSpPr>
            <a:spLocks noChangeArrowheads="1" noChangeShapeType="1" noTextEdit="1"/>
          </p:cNvSpPr>
          <p:nvPr/>
        </p:nvSpPr>
        <p:spPr bwMode="auto">
          <a:xfrm rot="600000">
            <a:off x="1908175" y="5949950"/>
            <a:ext cx="185738" cy="514350"/>
          </a:xfrm>
          <a:prstGeom prst="rect">
            <a:avLst/>
          </a:prstGeom>
        </p:spPr>
        <p:txBody>
          <a:bodyPr wrap="none" fromWordArt="1">
            <a:prstTxWarp prst="textPlain">
              <a:avLst>
                <a:gd name="adj" fmla="val 50000"/>
              </a:avLst>
            </a:prstTxWarp>
          </a:bodyPr>
          <a:lstStyle/>
          <a:p>
            <a:pPr algn="ctr"/>
            <a:r>
              <a:rPr lang="zh-CN" altLang="en-US" sz="2000" kern="10">
                <a:ln w="9525">
                  <a:noFill/>
                  <a:round/>
                  <a:headEnd/>
                  <a:tailEnd/>
                </a:ln>
                <a:solidFill>
                  <a:srgbClr val="CC3300"/>
                </a:solidFill>
                <a:effectLst>
                  <a:outerShdw dist="35921" dir="2700000" algn="ctr" rotWithShape="0">
                    <a:srgbClr val="C0C0C0">
                      <a:alpha val="79999"/>
                    </a:srgbClr>
                  </a:outerShdw>
                </a:effectLst>
                <a:latin typeface="宋体"/>
                <a:ea typeface="宋体"/>
              </a:rPr>
              <a:t>！</a:t>
            </a:r>
          </a:p>
        </p:txBody>
      </p:sp>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p:cNvSpPr txBox="1">
            <a:spLocks noChangeArrowheads="1"/>
          </p:cNvSpPr>
          <p:nvPr/>
        </p:nvSpPr>
        <p:spPr bwMode="auto">
          <a:xfrm>
            <a:off x="228600" y="381000"/>
            <a:ext cx="4264025" cy="579438"/>
          </a:xfrm>
          <a:prstGeom prst="rect">
            <a:avLst/>
          </a:prstGeom>
          <a:noFill/>
          <a:ln w="9525">
            <a:noFill/>
            <a:miter lim="800000"/>
            <a:headEnd/>
            <a:tailEnd/>
          </a:ln>
        </p:spPr>
        <p:txBody>
          <a:bodyPr wrap="none">
            <a:spAutoFit/>
          </a:bodyPr>
          <a:lstStyle/>
          <a:p>
            <a:r>
              <a:rPr lang="zh-CN" altLang="en-US" sz="3200" b="1">
                <a:solidFill>
                  <a:srgbClr val="FF3300"/>
                </a:solidFill>
                <a:ea typeface="方正楷体简体"/>
                <a:cs typeface="方正楷体简体"/>
              </a:rPr>
              <a:t>献血，赠送生命的礼物</a:t>
            </a:r>
          </a:p>
        </p:txBody>
      </p:sp>
      <p:sp>
        <p:nvSpPr>
          <p:cNvPr id="105" name="Text Box 61"/>
          <p:cNvSpPr txBox="1">
            <a:spLocks noChangeArrowheads="1"/>
          </p:cNvSpPr>
          <p:nvPr/>
        </p:nvSpPr>
        <p:spPr bwMode="auto">
          <a:xfrm>
            <a:off x="3886200" y="990600"/>
            <a:ext cx="4752975" cy="2678113"/>
          </a:xfrm>
          <a:prstGeom prst="rect">
            <a:avLst/>
          </a:prstGeom>
          <a:solidFill>
            <a:srgbClr val="FFFF99"/>
          </a:solidFill>
          <a:ln w="9525">
            <a:noFill/>
            <a:miter lim="800000"/>
            <a:headEnd/>
            <a:tailEnd/>
          </a:ln>
        </p:spPr>
        <p:txBody>
          <a:bodyPr lIns="180000" tIns="36000" rIns="180000" bIns="36000">
            <a:spAutoFit/>
          </a:bodyPr>
          <a:lstStyle/>
          <a:p>
            <a:pPr marL="120650" indent="-120650">
              <a:lnSpc>
                <a:spcPct val="60000"/>
              </a:lnSpc>
              <a:spcBef>
                <a:spcPct val="50000"/>
              </a:spcBef>
              <a:buClr>
                <a:srgbClr val="1C1C1C"/>
              </a:buClr>
            </a:pPr>
            <a:endParaRPr lang="zh-CN" altLang="en-US" sz="2800" b="1">
              <a:solidFill>
                <a:srgbClr val="0000FF"/>
              </a:solidFill>
              <a:latin typeface="方正楷体简体"/>
              <a:ea typeface="方正楷体简体"/>
              <a:cs typeface="方正楷体简体"/>
            </a:endParaRPr>
          </a:p>
          <a:p>
            <a:pPr marL="120650" indent="-120650">
              <a:lnSpc>
                <a:spcPct val="60000"/>
              </a:lnSpc>
              <a:spcBef>
                <a:spcPct val="50000"/>
              </a:spcBef>
              <a:buClr>
                <a:srgbClr val="1C1C1C"/>
              </a:buClr>
            </a:pPr>
            <a:r>
              <a:rPr lang="zh-CN" altLang="en-US" sz="2800">
                <a:solidFill>
                  <a:srgbClr val="0000FF"/>
                </a:solidFill>
                <a:ea typeface="方正楷体简体"/>
                <a:cs typeface="方正楷体简体"/>
              </a:rPr>
              <a:t>“</a:t>
            </a:r>
            <a:r>
              <a:rPr lang="zh-CN" altLang="en-US" sz="2800">
                <a:solidFill>
                  <a:srgbClr val="0000FF"/>
                </a:solidFill>
                <a:latin typeface="方正楷体简体"/>
                <a:ea typeface="方正楷体简体"/>
                <a:cs typeface="方正楷体简体"/>
              </a:rPr>
              <a:t>世界献血者日</a:t>
            </a:r>
            <a:r>
              <a:rPr lang="zh-CN" altLang="en-US" sz="2800">
                <a:solidFill>
                  <a:srgbClr val="0000FF"/>
                </a:solidFill>
                <a:ea typeface="方正楷体简体"/>
                <a:cs typeface="方正楷体简体"/>
              </a:rPr>
              <a:t>”</a:t>
            </a:r>
            <a:r>
              <a:rPr lang="zh-CN" altLang="en-US" sz="2800">
                <a:solidFill>
                  <a:srgbClr val="0000FF"/>
                </a:solidFill>
                <a:latin typeface="方正楷体简体"/>
                <a:ea typeface="方正楷体简体"/>
                <a:cs typeface="方正楷体简体"/>
              </a:rPr>
              <a:t>的目的是通</a:t>
            </a:r>
          </a:p>
          <a:p>
            <a:pPr marL="120650" indent="-120650">
              <a:lnSpc>
                <a:spcPct val="60000"/>
              </a:lnSpc>
              <a:spcBef>
                <a:spcPct val="50000"/>
              </a:spcBef>
              <a:buClr>
                <a:srgbClr val="1C1C1C"/>
              </a:buClr>
            </a:pPr>
            <a:r>
              <a:rPr lang="zh-CN" altLang="en-US" sz="2800">
                <a:solidFill>
                  <a:srgbClr val="0000FF"/>
                </a:solidFill>
                <a:latin typeface="方正楷体简体"/>
                <a:ea typeface="方正楷体简体"/>
                <a:cs typeface="方正楷体简体"/>
              </a:rPr>
              <a:t>过这项活动，在这个特殊的</a:t>
            </a:r>
          </a:p>
          <a:p>
            <a:pPr marL="120650" indent="-120650">
              <a:lnSpc>
                <a:spcPct val="60000"/>
              </a:lnSpc>
              <a:spcBef>
                <a:spcPct val="50000"/>
              </a:spcBef>
              <a:buClr>
                <a:srgbClr val="1C1C1C"/>
              </a:buClr>
            </a:pPr>
            <a:r>
              <a:rPr lang="zh-CN" altLang="en-US" sz="2800">
                <a:solidFill>
                  <a:srgbClr val="0000FF"/>
                </a:solidFill>
                <a:latin typeface="方正楷体简体"/>
                <a:ea typeface="方正楷体简体"/>
                <a:cs typeface="方正楷体简体"/>
              </a:rPr>
              <a:t>日子表达对所有献血者的感</a:t>
            </a:r>
          </a:p>
          <a:p>
            <a:pPr marL="120650" indent="-120650">
              <a:lnSpc>
                <a:spcPct val="60000"/>
              </a:lnSpc>
              <a:spcBef>
                <a:spcPct val="50000"/>
              </a:spcBef>
              <a:buClr>
                <a:srgbClr val="1C1C1C"/>
              </a:buClr>
            </a:pPr>
            <a:r>
              <a:rPr lang="zh-CN" altLang="en-US" sz="2800">
                <a:solidFill>
                  <a:srgbClr val="0000FF"/>
                </a:solidFill>
                <a:latin typeface="方正楷体简体"/>
                <a:ea typeface="方正楷体简体"/>
                <a:cs typeface="方正楷体简体"/>
              </a:rPr>
              <a:t>谢，感谢他们对生命的无私</a:t>
            </a:r>
          </a:p>
          <a:p>
            <a:pPr marL="120650" indent="-120650">
              <a:lnSpc>
                <a:spcPct val="60000"/>
              </a:lnSpc>
              <a:spcBef>
                <a:spcPct val="50000"/>
              </a:spcBef>
              <a:buClr>
                <a:srgbClr val="1C1C1C"/>
              </a:buClr>
            </a:pPr>
            <a:r>
              <a:rPr lang="zh-CN" altLang="en-US" sz="2800">
                <a:solidFill>
                  <a:srgbClr val="0000FF"/>
                </a:solidFill>
                <a:latin typeface="方正楷体简体"/>
                <a:ea typeface="方正楷体简体"/>
                <a:cs typeface="方正楷体简体"/>
              </a:rPr>
              <a:t>赠与。 </a:t>
            </a:r>
          </a:p>
        </p:txBody>
      </p:sp>
      <p:pic>
        <p:nvPicPr>
          <p:cNvPr id="2" name="图片 1"/>
          <p:cNvPicPr>
            <a:picLocks noChangeAspect="1"/>
          </p:cNvPicPr>
          <p:nvPr/>
        </p:nvPicPr>
        <p:blipFill>
          <a:blip r:embed="rId3"/>
          <a:srcRect/>
          <a:stretch>
            <a:fillRect/>
          </a:stretch>
        </p:blipFill>
        <p:spPr bwMode="auto">
          <a:xfrm>
            <a:off x="-396875" y="3019425"/>
            <a:ext cx="3798888" cy="3838575"/>
          </a:xfrm>
          <a:prstGeom prst="rect">
            <a:avLst/>
          </a:prstGeom>
          <a:noFill/>
          <a:ln w="9525">
            <a:noFill/>
            <a:miter lim="800000"/>
            <a:headEnd/>
            <a:tailEnd/>
          </a:ln>
        </p:spPr>
      </p:pic>
      <p:pic>
        <p:nvPicPr>
          <p:cNvPr id="64516" name="Picture 73" descr="6618739_125912329000_2"/>
          <p:cNvPicPr>
            <a:picLocks noChangeAspect="1" noChangeArrowheads="1"/>
          </p:cNvPicPr>
          <p:nvPr/>
        </p:nvPicPr>
        <p:blipFill>
          <a:blip r:embed="rId4"/>
          <a:srcRect/>
          <a:stretch>
            <a:fillRect/>
          </a:stretch>
        </p:blipFill>
        <p:spPr bwMode="auto">
          <a:xfrm>
            <a:off x="250825" y="1196975"/>
            <a:ext cx="3168650" cy="2447925"/>
          </a:xfrm>
          <a:prstGeom prst="rect">
            <a:avLst/>
          </a:prstGeom>
          <a:noFill/>
          <a:ln w="9525">
            <a:noFill/>
            <a:miter lim="800000"/>
            <a:headEnd/>
            <a:tailEnd/>
          </a:ln>
        </p:spPr>
      </p:pic>
      <p:pic>
        <p:nvPicPr>
          <p:cNvPr id="64517" name="Picture 75" descr="2010125103856890"/>
          <p:cNvPicPr>
            <a:picLocks noChangeAspect="1" noChangeArrowheads="1"/>
          </p:cNvPicPr>
          <p:nvPr/>
        </p:nvPicPr>
        <p:blipFill>
          <a:blip r:embed="rId5"/>
          <a:srcRect/>
          <a:stretch>
            <a:fillRect/>
          </a:stretch>
        </p:blipFill>
        <p:spPr bwMode="auto">
          <a:xfrm>
            <a:off x="3352800" y="3886200"/>
            <a:ext cx="5791200" cy="2971800"/>
          </a:xfrm>
          <a:prstGeom prst="rect">
            <a:avLst/>
          </a:prstGeom>
          <a:noFill/>
          <a:ln w="9525">
            <a:noFill/>
            <a:miter lim="800000"/>
            <a:headEnd/>
            <a:tailEnd/>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slide(fromLeft)">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5" grpId="0" bldLvl="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p:cNvSpPr txBox="1">
            <a:spLocks noChangeArrowheads="1"/>
          </p:cNvSpPr>
          <p:nvPr/>
        </p:nvSpPr>
        <p:spPr bwMode="auto">
          <a:xfrm>
            <a:off x="250825" y="404813"/>
            <a:ext cx="3448050" cy="579437"/>
          </a:xfrm>
          <a:prstGeom prst="rect">
            <a:avLst/>
          </a:prstGeom>
          <a:noFill/>
          <a:ln w="9525">
            <a:noFill/>
            <a:miter lim="800000"/>
            <a:headEnd/>
            <a:tailEnd/>
          </a:ln>
        </p:spPr>
        <p:txBody>
          <a:bodyPr wrap="none">
            <a:spAutoFit/>
          </a:bodyPr>
          <a:lstStyle/>
          <a:p>
            <a:r>
              <a:rPr lang="zh-CN" altLang="en-US" sz="3200" b="1">
                <a:solidFill>
                  <a:srgbClr val="FF3300"/>
                </a:solidFill>
                <a:ea typeface="方正楷体简体"/>
                <a:cs typeface="方正楷体简体"/>
              </a:rPr>
              <a:t>生命之河长流不息</a:t>
            </a:r>
          </a:p>
        </p:txBody>
      </p:sp>
      <p:pic>
        <p:nvPicPr>
          <p:cNvPr id="66562" name="Picture 3" descr="IMG_0552"/>
          <p:cNvPicPr>
            <a:picLocks noChangeAspect="1" noChangeArrowheads="1"/>
          </p:cNvPicPr>
          <p:nvPr/>
        </p:nvPicPr>
        <p:blipFill>
          <a:blip r:embed="rId3"/>
          <a:srcRect/>
          <a:stretch>
            <a:fillRect/>
          </a:stretch>
        </p:blipFill>
        <p:spPr bwMode="auto">
          <a:xfrm>
            <a:off x="827088" y="1341438"/>
            <a:ext cx="6664325" cy="4579937"/>
          </a:xfrm>
          <a:prstGeom prst="rect">
            <a:avLst/>
          </a:prstGeom>
          <a:noFill/>
          <a:ln w="9525">
            <a:noFill/>
            <a:miter lim="800000"/>
            <a:headEnd/>
            <a:tailEnd/>
          </a:ln>
        </p:spPr>
      </p:pic>
      <p:sp>
        <p:nvSpPr>
          <p:cNvPr id="66563" name="Text Box 4"/>
          <p:cNvSpPr txBox="1">
            <a:spLocks noChangeArrowheads="1"/>
          </p:cNvSpPr>
          <p:nvPr/>
        </p:nvSpPr>
        <p:spPr bwMode="auto">
          <a:xfrm>
            <a:off x="1331913" y="6216650"/>
            <a:ext cx="6011862" cy="641350"/>
          </a:xfrm>
          <a:prstGeom prst="rect">
            <a:avLst/>
          </a:prstGeom>
          <a:noFill/>
          <a:ln w="9525">
            <a:noFill/>
            <a:miter lim="800000"/>
            <a:headEnd/>
            <a:tailEnd/>
          </a:ln>
        </p:spPr>
        <p:txBody>
          <a:bodyPr>
            <a:spAutoFit/>
          </a:bodyPr>
          <a:lstStyle/>
          <a:p>
            <a:pPr>
              <a:spcBef>
                <a:spcPct val="50000"/>
              </a:spcBef>
            </a:pPr>
            <a:r>
              <a:rPr lang="zh-CN" altLang="en-US" sz="3600" b="1">
                <a:solidFill>
                  <a:srgbClr val="CC3300"/>
                </a:solidFill>
                <a:latin typeface="Comic Sans MS" pitchFamily="66" charset="0"/>
                <a:ea typeface="华文行楷"/>
                <a:cs typeface="华文行楷"/>
              </a:rPr>
              <a:t>国家主席胡锦涛参加献血</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p:cNvSpPr txBox="1">
            <a:spLocks noChangeArrowheads="1"/>
          </p:cNvSpPr>
          <p:nvPr/>
        </p:nvSpPr>
        <p:spPr bwMode="auto">
          <a:xfrm>
            <a:off x="228600" y="381000"/>
            <a:ext cx="3448050" cy="579438"/>
          </a:xfrm>
          <a:prstGeom prst="rect">
            <a:avLst/>
          </a:prstGeom>
          <a:noFill/>
          <a:ln w="9525">
            <a:noFill/>
            <a:miter lim="800000"/>
            <a:headEnd/>
            <a:tailEnd/>
          </a:ln>
        </p:spPr>
        <p:txBody>
          <a:bodyPr wrap="none">
            <a:spAutoFit/>
          </a:bodyPr>
          <a:lstStyle/>
          <a:p>
            <a:r>
              <a:rPr lang="zh-CN" altLang="en-US" sz="3200" b="1">
                <a:solidFill>
                  <a:srgbClr val="FF3300"/>
                </a:solidFill>
                <a:ea typeface="方正楷体简体"/>
                <a:cs typeface="方正楷体简体"/>
              </a:rPr>
              <a:t>生命之河长流不息</a:t>
            </a:r>
          </a:p>
        </p:txBody>
      </p:sp>
      <p:pic>
        <p:nvPicPr>
          <p:cNvPr id="68610" name="Picture 3" descr="nt050615999"/>
          <p:cNvPicPr>
            <a:picLocks noChangeAspect="1" noChangeArrowheads="1"/>
          </p:cNvPicPr>
          <p:nvPr/>
        </p:nvPicPr>
        <p:blipFill>
          <a:blip r:embed="rId3"/>
          <a:srcRect/>
          <a:stretch>
            <a:fillRect/>
          </a:stretch>
        </p:blipFill>
        <p:spPr bwMode="auto">
          <a:xfrm>
            <a:off x="611188" y="1484313"/>
            <a:ext cx="3384550" cy="2305050"/>
          </a:xfrm>
          <a:prstGeom prst="rect">
            <a:avLst/>
          </a:prstGeom>
          <a:noFill/>
          <a:ln w="9525">
            <a:noFill/>
            <a:miter lim="800000"/>
            <a:headEnd/>
            <a:tailEnd/>
          </a:ln>
        </p:spPr>
      </p:pic>
      <p:pic>
        <p:nvPicPr>
          <p:cNvPr id="68611" name="Picture 4" descr="pcx4"/>
          <p:cNvPicPr>
            <a:picLocks noChangeAspect="1" noChangeArrowheads="1"/>
          </p:cNvPicPr>
          <p:nvPr/>
        </p:nvPicPr>
        <p:blipFill>
          <a:blip r:embed="rId4"/>
          <a:srcRect/>
          <a:stretch>
            <a:fillRect/>
          </a:stretch>
        </p:blipFill>
        <p:spPr bwMode="auto">
          <a:xfrm>
            <a:off x="4356100" y="1484313"/>
            <a:ext cx="3743325" cy="2305050"/>
          </a:xfrm>
          <a:prstGeom prst="rect">
            <a:avLst/>
          </a:prstGeom>
          <a:noFill/>
          <a:ln w="9525">
            <a:noFill/>
            <a:miter lim="800000"/>
            <a:headEnd/>
            <a:tailEnd/>
          </a:ln>
        </p:spPr>
      </p:pic>
      <p:pic>
        <p:nvPicPr>
          <p:cNvPr id="68612" name="Picture 5" descr="1087199874_oqaWU4"/>
          <p:cNvPicPr>
            <a:picLocks noChangeAspect="1" noChangeArrowheads="1"/>
          </p:cNvPicPr>
          <p:nvPr/>
        </p:nvPicPr>
        <p:blipFill>
          <a:blip r:embed="rId5"/>
          <a:srcRect/>
          <a:stretch>
            <a:fillRect/>
          </a:stretch>
        </p:blipFill>
        <p:spPr bwMode="auto">
          <a:xfrm>
            <a:off x="611188" y="4168775"/>
            <a:ext cx="3384550" cy="2689225"/>
          </a:xfrm>
          <a:prstGeom prst="rect">
            <a:avLst/>
          </a:prstGeom>
          <a:noFill/>
          <a:ln w="9525">
            <a:noFill/>
            <a:miter lim="800000"/>
            <a:headEnd/>
            <a:tailEnd/>
          </a:ln>
        </p:spPr>
      </p:pic>
      <p:pic>
        <p:nvPicPr>
          <p:cNvPr id="68613" name="Picture 6" descr="106abe608a9"/>
          <p:cNvPicPr>
            <a:picLocks noChangeAspect="1" noChangeArrowheads="1"/>
          </p:cNvPicPr>
          <p:nvPr/>
        </p:nvPicPr>
        <p:blipFill>
          <a:blip r:embed="rId6"/>
          <a:srcRect/>
          <a:stretch>
            <a:fillRect/>
          </a:stretch>
        </p:blipFill>
        <p:spPr bwMode="auto">
          <a:xfrm>
            <a:off x="4427538" y="4148138"/>
            <a:ext cx="3744912" cy="2709862"/>
          </a:xfrm>
          <a:prstGeom prst="rect">
            <a:avLst/>
          </a:prstGeom>
          <a:noFill/>
          <a:ln w="9525">
            <a:noFill/>
            <a:miter lim="800000"/>
            <a:headEnd/>
            <a:tailEnd/>
          </a:ln>
        </p:spPr>
      </p:pic>
      <p:sp>
        <p:nvSpPr>
          <p:cNvPr id="68614" name="Text Box 7"/>
          <p:cNvSpPr txBox="1">
            <a:spLocks noChangeArrowheads="1"/>
          </p:cNvSpPr>
          <p:nvPr/>
        </p:nvSpPr>
        <p:spPr bwMode="auto">
          <a:xfrm>
            <a:off x="2124075" y="3789363"/>
            <a:ext cx="4464050" cy="519112"/>
          </a:xfrm>
          <a:prstGeom prst="rect">
            <a:avLst/>
          </a:prstGeom>
          <a:noFill/>
          <a:ln w="9525">
            <a:noFill/>
            <a:miter lim="800000"/>
            <a:headEnd/>
            <a:tailEnd/>
          </a:ln>
        </p:spPr>
        <p:txBody>
          <a:bodyPr>
            <a:spAutoFit/>
          </a:bodyPr>
          <a:lstStyle/>
          <a:p>
            <a:pPr algn="ctr">
              <a:spcBef>
                <a:spcPct val="50000"/>
              </a:spcBef>
            </a:pPr>
            <a:r>
              <a:rPr lang="zh-CN" altLang="en-US" sz="2800">
                <a:solidFill>
                  <a:srgbClr val="CC3300"/>
                </a:solidFill>
                <a:latin typeface="Comic Sans MS" pitchFamily="66" charset="0"/>
                <a:ea typeface="华文行楷"/>
                <a:cs typeface="华文行楷"/>
              </a:rPr>
              <a:t>濮存昕、杨澜</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zh-CN" altLang="en-US" smtClean="0">
                <a:solidFill>
                  <a:srgbClr val="FF3300"/>
                </a:solidFill>
                <a:ea typeface="宋体" charset="-122"/>
              </a:rPr>
              <a:t>生命之河长流不息</a:t>
            </a:r>
          </a:p>
        </p:txBody>
      </p:sp>
      <p:pic>
        <p:nvPicPr>
          <p:cNvPr id="70658" name="Picture 3"/>
          <p:cNvPicPr>
            <a:picLocks noGrp="1" noChangeAspect="1" noChangeArrowheads="1"/>
          </p:cNvPicPr>
          <p:nvPr>
            <p:ph type="body" idx="1"/>
          </p:nvPr>
        </p:nvPicPr>
        <p:blipFill>
          <a:blip r:embed="rId2"/>
          <a:srcRect/>
          <a:stretch>
            <a:fillRect/>
          </a:stretch>
        </p:blipFill>
        <p:spPr bwMode="auto">
          <a:xfrm>
            <a:off x="914400" y="1600200"/>
            <a:ext cx="7315200" cy="4114800"/>
          </a:xfrm>
          <a:noFill/>
          <a:ln>
            <a:miter lim="800000"/>
            <a:headEnd/>
            <a:tailEnd/>
          </a:ln>
        </p:spPr>
      </p:pic>
    </p:spTree>
  </p:cSld>
  <p:clrMapOvr>
    <a:masterClrMapping/>
  </p:clrMapOvr>
  <p:transition advTm="5000">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zh-CN" altLang="en-US" smtClean="0">
                <a:solidFill>
                  <a:srgbClr val="FF3300"/>
                </a:solidFill>
                <a:ea typeface="宋体" charset="-122"/>
              </a:rPr>
              <a:t>生命之河长流不息</a:t>
            </a:r>
          </a:p>
        </p:txBody>
      </p:sp>
      <p:pic>
        <p:nvPicPr>
          <p:cNvPr id="71682" name="Picture 3"/>
          <p:cNvPicPr>
            <a:picLocks noGrp="1" noChangeAspect="1" noChangeArrowheads="1"/>
          </p:cNvPicPr>
          <p:nvPr>
            <p:ph type="body" idx="1"/>
          </p:nvPr>
        </p:nvPicPr>
        <p:blipFill>
          <a:blip r:embed="rId2"/>
          <a:srcRect/>
          <a:stretch>
            <a:fillRect/>
          </a:stretch>
        </p:blipFill>
        <p:spPr bwMode="auto">
          <a:xfrm>
            <a:off x="457200" y="1447800"/>
            <a:ext cx="7315200" cy="4038600"/>
          </a:xfrm>
          <a:noFill/>
          <a:ln>
            <a:miter lim="800000"/>
            <a:headEnd/>
            <a:tailEnd/>
          </a:ln>
        </p:spPr>
      </p:pic>
    </p:spTree>
  </p:cSld>
  <p:clrMapOvr>
    <a:masterClrMapping/>
  </p:clrMapOvr>
  <p:transition advTm="5000">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zh-CN" altLang="en-US" smtClean="0">
                <a:solidFill>
                  <a:srgbClr val="FF3300"/>
                </a:solidFill>
                <a:ea typeface="宋体" charset="-122"/>
              </a:rPr>
              <a:t>生命之河长流不息</a:t>
            </a:r>
          </a:p>
        </p:txBody>
      </p:sp>
      <p:pic>
        <p:nvPicPr>
          <p:cNvPr id="72706" name="Picture 3"/>
          <p:cNvPicPr>
            <a:picLocks noGrp="1" noChangeAspect="1" noChangeArrowheads="1"/>
          </p:cNvPicPr>
          <p:nvPr>
            <p:ph type="body" idx="1"/>
          </p:nvPr>
        </p:nvPicPr>
        <p:blipFill>
          <a:blip r:embed="rId2"/>
          <a:srcRect/>
          <a:stretch>
            <a:fillRect/>
          </a:stretch>
        </p:blipFill>
        <p:spPr bwMode="auto">
          <a:xfrm>
            <a:off x="838200" y="1600200"/>
            <a:ext cx="7543800" cy="4114800"/>
          </a:xfrm>
          <a:noFill/>
          <a:ln>
            <a:miter lim="800000"/>
            <a:headEnd/>
            <a:tailEnd/>
          </a:ln>
        </p:spPr>
      </p:pic>
    </p:spTree>
  </p:cSld>
  <p:clrMapOvr>
    <a:masterClrMapping/>
  </p:clrMapOvr>
  <p:transition advTm="5000">
    <p:comb/>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zh-CN" altLang="en-US" smtClean="0">
                <a:solidFill>
                  <a:srgbClr val="FF3300"/>
                </a:solidFill>
                <a:ea typeface="宋体" charset="-122"/>
              </a:rPr>
              <a:t>生命之河长流不息</a:t>
            </a:r>
          </a:p>
        </p:txBody>
      </p:sp>
      <p:pic>
        <p:nvPicPr>
          <p:cNvPr id="73730" name="Picture 4"/>
          <p:cNvPicPr>
            <a:picLocks noGrp="1" noChangeAspect="1" noChangeArrowheads="1"/>
          </p:cNvPicPr>
          <p:nvPr>
            <p:ph type="body" idx="1"/>
          </p:nvPr>
        </p:nvPicPr>
        <p:blipFill>
          <a:blip r:embed="rId2"/>
          <a:srcRect/>
          <a:stretch>
            <a:fillRect/>
          </a:stretch>
        </p:blipFill>
        <p:spPr bwMode="auto">
          <a:xfrm>
            <a:off x="762000" y="1295400"/>
            <a:ext cx="7543800" cy="4525963"/>
          </a:xfrm>
          <a:noFill/>
          <a:ln>
            <a:miter lim="800000"/>
            <a:headEnd/>
            <a:tailEnd/>
          </a:ln>
        </p:spPr>
      </p:pic>
    </p:spTree>
  </p:cSld>
  <p:clrMapOvr>
    <a:masterClrMapping/>
  </p:clrMapOvr>
  <p:transition advTm="5000">
    <p:comb/>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zh-CN" altLang="en-US" smtClean="0">
                <a:solidFill>
                  <a:srgbClr val="FF3300"/>
                </a:solidFill>
                <a:ea typeface="宋体" charset="-122"/>
              </a:rPr>
              <a:t>生命之河长流不息</a:t>
            </a:r>
          </a:p>
        </p:txBody>
      </p:sp>
      <p:pic>
        <p:nvPicPr>
          <p:cNvPr id="74754" name="Picture 3"/>
          <p:cNvPicPr>
            <a:picLocks noGrp="1" noChangeAspect="1" noChangeArrowheads="1"/>
          </p:cNvPicPr>
          <p:nvPr>
            <p:ph type="body" idx="1"/>
          </p:nvPr>
        </p:nvPicPr>
        <p:blipFill>
          <a:blip r:embed="rId2"/>
          <a:srcRect/>
          <a:stretch>
            <a:fillRect/>
          </a:stretch>
        </p:blipFill>
        <p:spPr bwMode="auto">
          <a:noFill/>
          <a:ln>
            <a:miter lim="800000"/>
            <a:headEnd/>
            <a:tailEnd/>
          </a:ln>
        </p:spPr>
      </p:pic>
    </p:spTree>
  </p:cSld>
  <p:clrMapOvr>
    <a:masterClrMapping/>
  </p:clrMapOvr>
  <p:transition advTm="5000">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a:spLocks noChangeArrowheads="1"/>
          </p:cNvSpPr>
          <p:nvPr/>
        </p:nvSpPr>
        <p:spPr bwMode="auto">
          <a:xfrm>
            <a:off x="762000" y="228600"/>
            <a:ext cx="2971800" cy="701675"/>
          </a:xfrm>
          <a:prstGeom prst="rect">
            <a:avLst/>
          </a:prstGeom>
          <a:noFill/>
          <a:ln w="9525">
            <a:noFill/>
            <a:miter lim="800000"/>
            <a:headEnd/>
            <a:tailEnd/>
          </a:ln>
        </p:spPr>
        <p:txBody>
          <a:bodyPr>
            <a:spAutoFit/>
          </a:bodyPr>
          <a:lstStyle/>
          <a:p>
            <a:r>
              <a:rPr lang="zh-CN" altLang="en-US" sz="4000">
                <a:solidFill>
                  <a:srgbClr val="FF3300"/>
                </a:solidFill>
                <a:latin typeface="方正楷体简体"/>
                <a:ea typeface="方正楷体简体"/>
                <a:cs typeface="碳化硅大黑体"/>
              </a:rPr>
              <a:t>血液告急</a:t>
            </a:r>
          </a:p>
        </p:txBody>
      </p:sp>
      <p:pic>
        <p:nvPicPr>
          <p:cNvPr id="21506" name="Picture 7" descr="pic_19510"/>
          <p:cNvPicPr>
            <a:picLocks noChangeAspect="1" noChangeArrowheads="1"/>
          </p:cNvPicPr>
          <p:nvPr/>
        </p:nvPicPr>
        <p:blipFill>
          <a:blip r:embed="rId3"/>
          <a:srcRect/>
          <a:stretch>
            <a:fillRect/>
          </a:stretch>
        </p:blipFill>
        <p:spPr bwMode="auto">
          <a:xfrm>
            <a:off x="5486400" y="457200"/>
            <a:ext cx="3200400" cy="5638800"/>
          </a:xfrm>
          <a:prstGeom prst="rect">
            <a:avLst/>
          </a:prstGeom>
          <a:noFill/>
          <a:ln w="9525">
            <a:noFill/>
            <a:miter lim="800000"/>
            <a:headEnd/>
            <a:tailEnd/>
          </a:ln>
        </p:spPr>
      </p:pic>
      <p:pic>
        <p:nvPicPr>
          <p:cNvPr id="21507" name="Picture 9" descr="ea222fc3ade8bea7289d63a4dbc1364a"/>
          <p:cNvPicPr>
            <a:picLocks noChangeAspect="1" noChangeArrowheads="1"/>
          </p:cNvPicPr>
          <p:nvPr/>
        </p:nvPicPr>
        <p:blipFill>
          <a:blip r:embed="rId4"/>
          <a:srcRect/>
          <a:stretch>
            <a:fillRect/>
          </a:stretch>
        </p:blipFill>
        <p:spPr bwMode="auto">
          <a:xfrm>
            <a:off x="228600" y="1676400"/>
            <a:ext cx="4762500" cy="4495800"/>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250825" y="404813"/>
            <a:ext cx="3765550" cy="701675"/>
          </a:xfrm>
          <a:prstGeom prst="rect">
            <a:avLst/>
          </a:prstGeom>
          <a:noFill/>
          <a:ln w="9525">
            <a:noFill/>
            <a:miter lim="800000"/>
            <a:headEnd/>
            <a:tailEnd/>
          </a:ln>
        </p:spPr>
        <p:txBody>
          <a:bodyPr wrap="none">
            <a:spAutoFit/>
          </a:bodyPr>
          <a:lstStyle/>
          <a:p>
            <a:r>
              <a:rPr lang="zh-CN" altLang="en-US" sz="4000">
                <a:solidFill>
                  <a:srgbClr val="FFFF00"/>
                </a:solidFill>
              </a:rPr>
              <a:t> </a:t>
            </a:r>
            <a:r>
              <a:rPr lang="zh-CN" altLang="en-US" sz="3200">
                <a:solidFill>
                  <a:srgbClr val="FF3300"/>
                </a:solidFill>
                <a:ea typeface="方正楷体简体"/>
                <a:cs typeface="方正楷体简体"/>
              </a:rPr>
              <a:t> </a:t>
            </a:r>
            <a:r>
              <a:rPr lang="zh-CN" altLang="en-US" sz="3200" b="1">
                <a:solidFill>
                  <a:srgbClr val="FF3300"/>
                </a:solidFill>
                <a:ea typeface="方正楷体简体"/>
                <a:cs typeface="方正楷体简体"/>
              </a:rPr>
              <a:t>生命之河长流不息</a:t>
            </a:r>
            <a:r>
              <a:rPr lang="zh-CN" altLang="en-US"/>
              <a:t> </a:t>
            </a:r>
          </a:p>
        </p:txBody>
      </p:sp>
      <p:pic>
        <p:nvPicPr>
          <p:cNvPr id="19" name="Picture 16" descr="彩色团结小人"/>
          <p:cNvPicPr>
            <a:picLocks noChangeAspect="1" noChangeArrowheads="1"/>
          </p:cNvPicPr>
          <p:nvPr/>
        </p:nvPicPr>
        <p:blipFill>
          <a:blip r:embed="rId3"/>
          <a:srcRect/>
          <a:stretch>
            <a:fillRect/>
          </a:stretch>
        </p:blipFill>
        <p:spPr bwMode="auto">
          <a:xfrm>
            <a:off x="2484438" y="3829050"/>
            <a:ext cx="4038600" cy="3028950"/>
          </a:xfrm>
          <a:prstGeom prst="rect">
            <a:avLst/>
          </a:prstGeom>
          <a:noFill/>
          <a:ln w="9525">
            <a:noFill/>
            <a:miter lim="800000"/>
            <a:headEnd/>
            <a:tailEnd/>
          </a:ln>
        </p:spPr>
      </p:pic>
      <p:grpSp>
        <p:nvGrpSpPr>
          <p:cNvPr id="20" name="Group 17"/>
          <p:cNvGrpSpPr>
            <a:grpSpLocks/>
          </p:cNvGrpSpPr>
          <p:nvPr/>
        </p:nvGrpSpPr>
        <p:grpSpPr bwMode="auto">
          <a:xfrm>
            <a:off x="395288" y="2060575"/>
            <a:ext cx="2776537" cy="2776538"/>
            <a:chOff x="240" y="1104"/>
            <a:chExt cx="1749" cy="1749"/>
          </a:xfrm>
        </p:grpSpPr>
        <p:pic>
          <p:nvPicPr>
            <p:cNvPr id="75793" name="Picture 3" descr="X001"/>
            <p:cNvPicPr>
              <a:picLocks noChangeAspect="1" noChangeArrowheads="1"/>
            </p:cNvPicPr>
            <p:nvPr/>
          </p:nvPicPr>
          <p:blipFill>
            <a:blip r:embed="rId4"/>
            <a:srcRect/>
            <a:stretch>
              <a:fillRect/>
            </a:stretch>
          </p:blipFill>
          <p:spPr bwMode="auto">
            <a:xfrm>
              <a:off x="240" y="1104"/>
              <a:ext cx="1749" cy="1749"/>
            </a:xfrm>
            <a:prstGeom prst="rect">
              <a:avLst/>
            </a:prstGeom>
            <a:noFill/>
            <a:ln w="9525">
              <a:noFill/>
              <a:miter lim="800000"/>
              <a:headEnd/>
              <a:tailEnd/>
            </a:ln>
          </p:spPr>
        </p:pic>
        <p:sp>
          <p:nvSpPr>
            <p:cNvPr id="75794" name="Text Box 22"/>
            <p:cNvSpPr txBox="1">
              <a:spLocks noChangeArrowheads="1"/>
            </p:cNvSpPr>
            <p:nvPr/>
          </p:nvSpPr>
          <p:spPr bwMode="gray">
            <a:xfrm>
              <a:off x="432" y="1536"/>
              <a:ext cx="1344" cy="327"/>
            </a:xfrm>
            <a:prstGeom prst="rect">
              <a:avLst/>
            </a:prstGeom>
            <a:noFill/>
            <a:ln w="9525">
              <a:noFill/>
              <a:miter lim="800000"/>
              <a:headEnd/>
              <a:tailEnd/>
            </a:ln>
          </p:spPr>
          <p:txBody>
            <a:bodyPr>
              <a:spAutoFit/>
            </a:bodyPr>
            <a:lstStyle/>
            <a:p>
              <a:pPr marL="120650" indent="-120650">
                <a:spcBef>
                  <a:spcPct val="50000"/>
                </a:spcBef>
              </a:pPr>
              <a:r>
                <a:rPr lang="zh-CN" altLang="en-US" sz="2800">
                  <a:ea typeface="楷体"/>
                  <a:cs typeface="楷体"/>
                </a:rPr>
                <a:t> 挽救生命</a:t>
              </a:r>
              <a:r>
                <a:rPr lang="zh-CN" altLang="en-US"/>
                <a:t> </a:t>
              </a:r>
              <a:endParaRPr lang="en-US" altLang="zh-CN"/>
            </a:p>
          </p:txBody>
        </p:sp>
      </p:grpSp>
      <p:grpSp>
        <p:nvGrpSpPr>
          <p:cNvPr id="23" name="Group 20"/>
          <p:cNvGrpSpPr>
            <a:grpSpLocks/>
          </p:cNvGrpSpPr>
          <p:nvPr/>
        </p:nvGrpSpPr>
        <p:grpSpPr bwMode="auto">
          <a:xfrm>
            <a:off x="3132138" y="2133600"/>
            <a:ext cx="2895600" cy="1935163"/>
            <a:chOff x="1968" y="1157"/>
            <a:chExt cx="1824" cy="1219"/>
          </a:xfrm>
        </p:grpSpPr>
        <p:grpSp>
          <p:nvGrpSpPr>
            <p:cNvPr id="75784" name="Group 28"/>
            <p:cNvGrpSpPr>
              <a:grpSpLocks/>
            </p:cNvGrpSpPr>
            <p:nvPr/>
          </p:nvGrpSpPr>
          <p:grpSpPr bwMode="auto">
            <a:xfrm>
              <a:off x="1968" y="1541"/>
              <a:ext cx="1824" cy="835"/>
              <a:chOff x="1973" y="1027"/>
              <a:chExt cx="1926" cy="937"/>
            </a:xfrm>
          </p:grpSpPr>
          <p:sp>
            <p:nvSpPr>
              <p:cNvPr id="31" name="Oval 29"/>
              <p:cNvSpPr>
                <a:spLocks noChangeArrowheads="1"/>
              </p:cNvSpPr>
              <p:nvPr/>
            </p:nvSpPr>
            <p:spPr bwMode="gray">
              <a:xfrm>
                <a:off x="1994" y="1057"/>
                <a:ext cx="1905" cy="907"/>
              </a:xfrm>
              <a:prstGeom prst="ellipse">
                <a:avLst/>
              </a:prstGeom>
              <a:gradFill rotWithShape="1">
                <a:gsLst>
                  <a:gs pos="0">
                    <a:srgbClr val="004182"/>
                  </a:gs>
                  <a:gs pos="100000">
                    <a:srgbClr val="0066CC"/>
                  </a:gs>
                </a:gsLst>
                <a:lin ang="2700000" scaled="1"/>
              </a:gradFill>
              <a:ln>
                <a:noFill/>
              </a:ln>
              <a:effectLst>
                <a:outerShdw dist="35921" dir="2700000" algn="ctr" rotWithShape="0">
                  <a:srgbClr val="000000"/>
                </a:outerShdw>
              </a:effectLst>
              <a:extLst>
                <a:ext uri="{91240B29-F687-4F45-9708-019B960494DF}"/>
              </a:extLst>
            </p:spPr>
            <p:txBody>
              <a:bodyPr wrap="none" anchor="ctr"/>
              <a:lstStyle/>
              <a:p>
                <a:pPr>
                  <a:defRPr/>
                </a:pPr>
                <a:endParaRPr lang="zh-CN" altLang="en-US">
                  <a:solidFill>
                    <a:srgbClr val="335338"/>
                  </a:solidFill>
                  <a:latin typeface="Arial" pitchFamily="34" charset="0"/>
                  <a:ea typeface="+mn-ea"/>
                </a:endParaRPr>
              </a:p>
            </p:txBody>
          </p:sp>
          <p:sp>
            <p:nvSpPr>
              <p:cNvPr id="75792" name="Oval 30"/>
              <p:cNvSpPr>
                <a:spLocks noChangeArrowheads="1"/>
              </p:cNvSpPr>
              <p:nvPr/>
            </p:nvSpPr>
            <p:spPr bwMode="gray">
              <a:xfrm>
                <a:off x="1973" y="1027"/>
                <a:ext cx="1905" cy="907"/>
              </a:xfrm>
              <a:prstGeom prst="ellipse">
                <a:avLst/>
              </a:prstGeom>
              <a:gradFill rotWithShape="1">
                <a:gsLst>
                  <a:gs pos="0">
                    <a:srgbClr val="9BC7F3"/>
                  </a:gs>
                  <a:gs pos="100000">
                    <a:srgbClr val="1D80E3"/>
                  </a:gs>
                </a:gsLst>
                <a:lin ang="2700000" scaled="1"/>
              </a:gradFill>
              <a:ln w="9525">
                <a:noFill/>
                <a:round/>
                <a:headEnd/>
                <a:tailEnd/>
              </a:ln>
            </p:spPr>
            <p:txBody>
              <a:bodyPr wrap="none" anchor="ctr"/>
              <a:lstStyle/>
              <a:p>
                <a:endParaRPr lang="zh-CN" altLang="en-US">
                  <a:solidFill>
                    <a:srgbClr val="335338"/>
                  </a:solidFill>
                </a:endParaRPr>
              </a:p>
            </p:txBody>
          </p:sp>
        </p:grpSp>
        <p:sp>
          <p:nvSpPr>
            <p:cNvPr id="75785" name="WordArt 23"/>
            <p:cNvSpPr>
              <a:spLocks noChangeArrowheads="1" noChangeShapeType="1" noTextEdit="1"/>
            </p:cNvSpPr>
            <p:nvPr/>
          </p:nvSpPr>
          <p:spPr bwMode="gray">
            <a:xfrm>
              <a:off x="2112" y="1157"/>
              <a:ext cx="1536" cy="384"/>
            </a:xfrm>
            <a:prstGeom prst="rect">
              <a:avLst/>
            </a:prstGeom>
          </p:spPr>
          <p:txBody>
            <a:bodyPr spcFirstLastPara="1" wrap="none" fromWordArt="1">
              <a:prstTxWarp prst="textArchUp">
                <a:avLst>
                  <a:gd name="adj" fmla="val 10907292"/>
                </a:avLst>
              </a:prstTxWarp>
            </a:bodyPr>
            <a:lstStyle/>
            <a:p>
              <a:pPr algn="ctr"/>
              <a:r>
                <a:rPr lang="en-US" altLang="zh-CN" kern="10">
                  <a:ln w="9525">
                    <a:noFill/>
                    <a:round/>
                    <a:headEnd/>
                    <a:tailEnd/>
                  </a:ln>
                  <a:solidFill>
                    <a:srgbClr val="1C1C1C"/>
                  </a:solidFill>
                  <a:latin typeface="Verdana"/>
                </a:rPr>
                <a:t>Your Text Here</a:t>
              </a:r>
              <a:endParaRPr lang="zh-CN" altLang="en-US" kern="10">
                <a:ln w="9525">
                  <a:noFill/>
                  <a:round/>
                  <a:headEnd/>
                  <a:tailEnd/>
                </a:ln>
                <a:solidFill>
                  <a:srgbClr val="1C1C1C"/>
                </a:solidFill>
                <a:latin typeface="Verdana"/>
              </a:endParaRPr>
            </a:p>
          </p:txBody>
        </p:sp>
        <p:sp>
          <p:nvSpPr>
            <p:cNvPr id="75786" name="Oval 31"/>
            <p:cNvSpPr>
              <a:spLocks noChangeArrowheads="1"/>
            </p:cNvSpPr>
            <p:nvPr/>
          </p:nvSpPr>
          <p:spPr bwMode="gray">
            <a:xfrm>
              <a:off x="2054" y="1493"/>
              <a:ext cx="1633" cy="724"/>
            </a:xfrm>
            <a:prstGeom prst="ellipse">
              <a:avLst/>
            </a:prstGeom>
            <a:gradFill rotWithShape="1">
              <a:gsLst>
                <a:gs pos="0">
                  <a:srgbClr val="765E00"/>
                </a:gs>
                <a:gs pos="100000">
                  <a:srgbClr val="FFCC00"/>
                </a:gs>
              </a:gsLst>
              <a:lin ang="2700000" scaled="1"/>
            </a:gradFill>
            <a:ln w="9525">
              <a:noFill/>
              <a:round/>
              <a:headEnd/>
              <a:tailEnd/>
            </a:ln>
          </p:spPr>
          <p:txBody>
            <a:bodyPr vert="eaVert" wrap="none" anchor="ctr"/>
            <a:lstStyle/>
            <a:p>
              <a:endParaRPr lang="zh-CN" altLang="en-US">
                <a:solidFill>
                  <a:srgbClr val="335338"/>
                </a:solidFill>
              </a:endParaRPr>
            </a:p>
          </p:txBody>
        </p:sp>
        <p:sp>
          <p:nvSpPr>
            <p:cNvPr id="75787" name="Oval 32"/>
            <p:cNvSpPr>
              <a:spLocks noChangeArrowheads="1"/>
            </p:cNvSpPr>
            <p:nvPr/>
          </p:nvSpPr>
          <p:spPr bwMode="gray">
            <a:xfrm>
              <a:off x="2075" y="1497"/>
              <a:ext cx="1593" cy="706"/>
            </a:xfrm>
            <a:prstGeom prst="ellipse">
              <a:avLst/>
            </a:prstGeom>
            <a:gradFill rotWithShape="1">
              <a:gsLst>
                <a:gs pos="0">
                  <a:srgbClr val="FFCC00">
                    <a:alpha val="0"/>
                  </a:srgbClr>
                </a:gs>
                <a:gs pos="100000">
                  <a:srgbClr val="FFEDA6"/>
                </a:gs>
              </a:gsLst>
              <a:lin ang="2700000" scaled="1"/>
            </a:gradFill>
            <a:ln w="9525">
              <a:noFill/>
              <a:round/>
              <a:headEnd/>
              <a:tailEnd/>
            </a:ln>
          </p:spPr>
          <p:txBody>
            <a:bodyPr vert="eaVert" wrap="none" anchor="ctr"/>
            <a:lstStyle/>
            <a:p>
              <a:endParaRPr lang="zh-CN" altLang="en-US">
                <a:solidFill>
                  <a:srgbClr val="335338"/>
                </a:solidFill>
              </a:endParaRPr>
            </a:p>
          </p:txBody>
        </p:sp>
        <p:sp>
          <p:nvSpPr>
            <p:cNvPr id="75788" name="Oval 33"/>
            <p:cNvSpPr>
              <a:spLocks noChangeArrowheads="1"/>
            </p:cNvSpPr>
            <p:nvPr/>
          </p:nvSpPr>
          <p:spPr bwMode="gray">
            <a:xfrm>
              <a:off x="2092" y="1504"/>
              <a:ext cx="1516" cy="659"/>
            </a:xfrm>
            <a:prstGeom prst="ellipse">
              <a:avLst/>
            </a:prstGeom>
            <a:gradFill rotWithShape="1">
              <a:gsLst>
                <a:gs pos="0">
                  <a:srgbClr val="CAA200"/>
                </a:gs>
                <a:gs pos="100000">
                  <a:srgbClr val="FFCC00">
                    <a:alpha val="48000"/>
                  </a:srgbClr>
                </a:gs>
              </a:gsLst>
              <a:lin ang="2700000" scaled="1"/>
            </a:gradFill>
            <a:ln w="9525">
              <a:noFill/>
              <a:round/>
              <a:headEnd/>
              <a:tailEnd/>
            </a:ln>
          </p:spPr>
          <p:txBody>
            <a:bodyPr vert="eaVert" wrap="none" anchor="ctr"/>
            <a:lstStyle/>
            <a:p>
              <a:endParaRPr lang="zh-CN" altLang="en-US">
                <a:solidFill>
                  <a:srgbClr val="335338"/>
                </a:solidFill>
              </a:endParaRPr>
            </a:p>
          </p:txBody>
        </p:sp>
        <p:sp>
          <p:nvSpPr>
            <p:cNvPr id="75789" name="Oval 34"/>
            <p:cNvSpPr>
              <a:spLocks noChangeArrowheads="1"/>
            </p:cNvSpPr>
            <p:nvPr/>
          </p:nvSpPr>
          <p:spPr bwMode="gray">
            <a:xfrm>
              <a:off x="2172" y="1519"/>
              <a:ext cx="1334" cy="534"/>
            </a:xfrm>
            <a:prstGeom prst="ellipse">
              <a:avLst/>
            </a:prstGeom>
            <a:gradFill rotWithShape="1">
              <a:gsLst>
                <a:gs pos="0">
                  <a:srgbClr val="FFFFFF"/>
                </a:gs>
                <a:gs pos="100000">
                  <a:srgbClr val="FFCC00">
                    <a:alpha val="37999"/>
                  </a:srgbClr>
                </a:gs>
              </a:gsLst>
              <a:lin ang="2700000" scaled="1"/>
            </a:gradFill>
            <a:ln w="9525">
              <a:noFill/>
              <a:round/>
              <a:headEnd/>
              <a:tailEnd/>
            </a:ln>
          </p:spPr>
          <p:txBody>
            <a:bodyPr vert="eaVert" wrap="none" anchor="ctr"/>
            <a:lstStyle/>
            <a:p>
              <a:endParaRPr lang="zh-CN" altLang="en-US">
                <a:solidFill>
                  <a:srgbClr val="335338"/>
                </a:solidFill>
              </a:endParaRPr>
            </a:p>
          </p:txBody>
        </p:sp>
        <p:sp>
          <p:nvSpPr>
            <p:cNvPr id="75790" name="Text Box 35"/>
            <p:cNvSpPr txBox="1">
              <a:spLocks noChangeArrowheads="1"/>
            </p:cNvSpPr>
            <p:nvPr/>
          </p:nvSpPr>
          <p:spPr bwMode="gray">
            <a:xfrm>
              <a:off x="2360" y="1689"/>
              <a:ext cx="1016" cy="596"/>
            </a:xfrm>
            <a:prstGeom prst="rect">
              <a:avLst/>
            </a:prstGeom>
            <a:noFill/>
            <a:ln w="9525">
              <a:noFill/>
              <a:miter lim="800000"/>
              <a:headEnd/>
              <a:tailEnd/>
            </a:ln>
          </p:spPr>
          <p:txBody>
            <a:bodyPr wrap="none">
              <a:spAutoFit/>
            </a:bodyPr>
            <a:lstStyle/>
            <a:p>
              <a:pPr algn="ctr" eaLnBrk="0" hangingPunct="0"/>
              <a:r>
                <a:rPr lang="zh-CN" altLang="en-US" sz="2800" b="1">
                  <a:solidFill>
                    <a:srgbClr val="CC3300"/>
                  </a:solidFill>
                  <a:latin typeface="楷体"/>
                  <a:ea typeface="楷体"/>
                  <a:cs typeface="楷体"/>
                </a:rPr>
                <a:t>友谊链接</a:t>
              </a:r>
            </a:p>
            <a:p>
              <a:pPr algn="ctr" eaLnBrk="0" hangingPunct="0"/>
              <a:r>
                <a:rPr lang="zh-CN" altLang="en-US" sz="2800" b="1">
                  <a:solidFill>
                    <a:srgbClr val="CC3300"/>
                  </a:solidFill>
                  <a:latin typeface="楷体"/>
                  <a:ea typeface="楷体"/>
                  <a:cs typeface="楷体"/>
                </a:rPr>
                <a:t>你 我 他</a:t>
              </a:r>
              <a:endParaRPr lang="zh-CN" altLang="en-US" sz="2800">
                <a:solidFill>
                  <a:srgbClr val="CC3300"/>
                </a:solidFill>
                <a:latin typeface="楷体"/>
                <a:ea typeface="楷体"/>
                <a:cs typeface="楷体"/>
              </a:endParaRPr>
            </a:p>
          </p:txBody>
        </p:sp>
      </p:grpSp>
      <p:grpSp>
        <p:nvGrpSpPr>
          <p:cNvPr id="33" name="Group 18"/>
          <p:cNvGrpSpPr>
            <a:grpSpLocks/>
          </p:cNvGrpSpPr>
          <p:nvPr/>
        </p:nvGrpSpPr>
        <p:grpSpPr bwMode="auto">
          <a:xfrm>
            <a:off x="5943600" y="2076450"/>
            <a:ext cx="2743200" cy="2743200"/>
            <a:chOff x="3744" y="1104"/>
            <a:chExt cx="1728" cy="1728"/>
          </a:xfrm>
        </p:grpSpPr>
        <p:pic>
          <p:nvPicPr>
            <p:cNvPr id="75782" name="Picture 2" descr="X003"/>
            <p:cNvPicPr>
              <a:picLocks noChangeAspect="1" noChangeArrowheads="1"/>
            </p:cNvPicPr>
            <p:nvPr/>
          </p:nvPicPr>
          <p:blipFill>
            <a:blip r:embed="rId5"/>
            <a:srcRect/>
            <a:stretch>
              <a:fillRect/>
            </a:stretch>
          </p:blipFill>
          <p:spPr bwMode="auto">
            <a:xfrm>
              <a:off x="3744" y="1104"/>
              <a:ext cx="1728" cy="1728"/>
            </a:xfrm>
            <a:prstGeom prst="rect">
              <a:avLst/>
            </a:prstGeom>
            <a:noFill/>
            <a:ln w="9525">
              <a:noFill/>
              <a:miter lim="800000"/>
              <a:headEnd/>
              <a:tailEnd/>
            </a:ln>
          </p:spPr>
        </p:pic>
        <p:sp>
          <p:nvSpPr>
            <p:cNvPr id="75783" name="Text Box 22"/>
            <p:cNvSpPr txBox="1">
              <a:spLocks noChangeArrowheads="1"/>
            </p:cNvSpPr>
            <p:nvPr/>
          </p:nvSpPr>
          <p:spPr bwMode="gray">
            <a:xfrm>
              <a:off x="4032" y="1536"/>
              <a:ext cx="1344" cy="327"/>
            </a:xfrm>
            <a:prstGeom prst="rect">
              <a:avLst/>
            </a:prstGeom>
            <a:noFill/>
            <a:ln w="9525">
              <a:noFill/>
              <a:miter lim="800000"/>
              <a:headEnd/>
              <a:tailEnd/>
            </a:ln>
          </p:spPr>
          <p:txBody>
            <a:bodyPr>
              <a:spAutoFit/>
            </a:bodyPr>
            <a:lstStyle/>
            <a:p>
              <a:pPr marL="120650" indent="-120650">
                <a:spcBef>
                  <a:spcPct val="50000"/>
                </a:spcBef>
              </a:pPr>
              <a:r>
                <a:rPr lang="zh-CN" altLang="en-US" sz="2800">
                  <a:latin typeface="楷体"/>
                  <a:ea typeface="楷体"/>
                  <a:cs typeface="楷体"/>
                </a:rPr>
                <a:t> 奉献爱心 </a:t>
              </a:r>
              <a:endParaRPr lang="en-US" altLang="zh-CN" sz="2800">
                <a:latin typeface="楷体"/>
                <a:ea typeface="楷体"/>
                <a:cs typeface="楷体"/>
              </a:endParaRPr>
            </a:p>
          </p:txBody>
        </p:sp>
      </p:gr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linds(horizontal)">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p:cNvSpPr txBox="1">
            <a:spLocks noChangeArrowheads="1"/>
          </p:cNvSpPr>
          <p:nvPr/>
        </p:nvSpPr>
        <p:spPr bwMode="auto">
          <a:xfrm>
            <a:off x="228600" y="381000"/>
            <a:ext cx="3854450" cy="641350"/>
          </a:xfrm>
          <a:prstGeom prst="rect">
            <a:avLst/>
          </a:prstGeom>
          <a:noFill/>
          <a:ln w="9525">
            <a:noFill/>
            <a:miter lim="800000"/>
            <a:headEnd/>
            <a:tailEnd/>
          </a:ln>
        </p:spPr>
        <p:txBody>
          <a:bodyPr wrap="none">
            <a:spAutoFit/>
          </a:bodyPr>
          <a:lstStyle/>
          <a:p>
            <a:r>
              <a:rPr lang="zh-CN" altLang="en-US" sz="3600" b="1">
                <a:solidFill>
                  <a:srgbClr val="FF3300"/>
                </a:solidFill>
                <a:ea typeface="方正楷体简体"/>
                <a:cs typeface="方正楷体简体"/>
              </a:rPr>
              <a:t>生命之河长流不息</a:t>
            </a:r>
          </a:p>
        </p:txBody>
      </p:sp>
      <p:sp>
        <p:nvSpPr>
          <p:cNvPr id="105" name="Text Box 61"/>
          <p:cNvSpPr txBox="1">
            <a:spLocks noChangeArrowheads="1"/>
          </p:cNvSpPr>
          <p:nvPr/>
        </p:nvSpPr>
        <p:spPr bwMode="auto">
          <a:xfrm>
            <a:off x="3563938" y="1412875"/>
            <a:ext cx="5580062" cy="1268413"/>
          </a:xfrm>
          <a:prstGeom prst="rect">
            <a:avLst/>
          </a:prstGeom>
          <a:noFill/>
          <a:ln w="9525">
            <a:noFill/>
            <a:miter lim="800000"/>
            <a:headEnd/>
            <a:tailEnd/>
          </a:ln>
        </p:spPr>
        <p:txBody>
          <a:bodyPr lIns="180000" tIns="36000" rIns="180000" bIns="36000">
            <a:spAutoFit/>
          </a:bodyPr>
          <a:lstStyle/>
          <a:p>
            <a:pPr marL="120650" indent="-120650">
              <a:lnSpc>
                <a:spcPct val="60000"/>
              </a:lnSpc>
              <a:spcBef>
                <a:spcPct val="50000"/>
              </a:spcBef>
              <a:buClr>
                <a:srgbClr val="1C1C1C"/>
              </a:buClr>
            </a:pPr>
            <a:endParaRPr lang="zh-CN" altLang="en-US" sz="2800" b="1">
              <a:solidFill>
                <a:srgbClr val="CC3300"/>
              </a:solidFill>
              <a:latin typeface="楷体"/>
              <a:ea typeface="楷体"/>
              <a:cs typeface="楷体"/>
            </a:endParaRPr>
          </a:p>
          <a:p>
            <a:pPr marL="120650" indent="-120650">
              <a:lnSpc>
                <a:spcPct val="60000"/>
              </a:lnSpc>
              <a:spcBef>
                <a:spcPct val="50000"/>
              </a:spcBef>
              <a:buClr>
                <a:srgbClr val="1C1C1C"/>
              </a:buClr>
            </a:pPr>
            <a:r>
              <a:rPr lang="zh-CN" altLang="en-US" sz="2800" b="1">
                <a:solidFill>
                  <a:srgbClr val="CC3300"/>
                </a:solidFill>
                <a:latin typeface="楷体"/>
                <a:ea typeface="楷体"/>
                <a:cs typeface="楷体"/>
              </a:rPr>
              <a:t>  </a:t>
            </a:r>
          </a:p>
          <a:p>
            <a:pPr marL="120650" indent="-120650">
              <a:lnSpc>
                <a:spcPct val="60000"/>
              </a:lnSpc>
              <a:spcBef>
                <a:spcPct val="50000"/>
              </a:spcBef>
              <a:buClr>
                <a:srgbClr val="1C1C1C"/>
              </a:buClr>
            </a:pPr>
            <a:endParaRPr lang="zh-CN" altLang="en-US" sz="2800">
              <a:latin typeface="楷体"/>
              <a:ea typeface="楷体"/>
              <a:cs typeface="楷体"/>
            </a:endParaRPr>
          </a:p>
        </p:txBody>
      </p:sp>
      <p:pic>
        <p:nvPicPr>
          <p:cNvPr id="2" name="图片 1"/>
          <p:cNvPicPr>
            <a:picLocks noChangeAspect="1"/>
          </p:cNvPicPr>
          <p:nvPr/>
        </p:nvPicPr>
        <p:blipFill>
          <a:blip r:embed="rId3"/>
          <a:srcRect/>
          <a:stretch>
            <a:fillRect/>
          </a:stretch>
        </p:blipFill>
        <p:spPr bwMode="auto">
          <a:xfrm>
            <a:off x="0" y="3019425"/>
            <a:ext cx="2195513" cy="3838575"/>
          </a:xfrm>
          <a:prstGeom prst="rect">
            <a:avLst/>
          </a:prstGeom>
          <a:noFill/>
          <a:ln w="9525">
            <a:noFill/>
            <a:miter lim="800000"/>
            <a:headEnd/>
            <a:tailEnd/>
          </a:ln>
        </p:spPr>
      </p:pic>
      <p:pic>
        <p:nvPicPr>
          <p:cNvPr id="77828" name="Picture 73" descr="291303305531"/>
          <p:cNvPicPr>
            <a:picLocks noChangeAspect="1" noChangeArrowheads="1"/>
          </p:cNvPicPr>
          <p:nvPr/>
        </p:nvPicPr>
        <p:blipFill>
          <a:blip r:embed="rId4"/>
          <a:srcRect/>
          <a:stretch>
            <a:fillRect/>
          </a:stretch>
        </p:blipFill>
        <p:spPr bwMode="auto">
          <a:xfrm>
            <a:off x="2268538" y="1371600"/>
            <a:ext cx="6875462" cy="3743325"/>
          </a:xfrm>
          <a:prstGeom prst="rect">
            <a:avLst/>
          </a:prstGeom>
          <a:noFill/>
          <a:ln w="9525">
            <a:noFill/>
            <a:miter lim="800000"/>
            <a:headEnd/>
            <a:tailEnd/>
          </a:ln>
        </p:spPr>
      </p:pic>
      <p:pic>
        <p:nvPicPr>
          <p:cNvPr id="77829" name="图片 5"/>
          <p:cNvPicPr>
            <a:picLocks noChangeAspect="1"/>
          </p:cNvPicPr>
          <p:nvPr/>
        </p:nvPicPr>
        <p:blipFill>
          <a:blip r:embed="rId5"/>
          <a:srcRect l="64355" t="60463" r="7097" b="6572"/>
          <a:stretch>
            <a:fillRect/>
          </a:stretch>
        </p:blipFill>
        <p:spPr bwMode="auto">
          <a:xfrm>
            <a:off x="4648200" y="4572000"/>
            <a:ext cx="3927475" cy="2551113"/>
          </a:xfrm>
          <a:prstGeom prst="rect">
            <a:avLst/>
          </a:prstGeom>
          <a:noFill/>
          <a:ln w="9525">
            <a:noFill/>
            <a:miter lim="800000"/>
            <a:headEnd/>
            <a:tailEnd/>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slide(fromLeft)">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5" grpId="0" bldLvl="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TextBox 2"/>
          <p:cNvSpPr txBox="1">
            <a:spLocks noChangeArrowheads="1"/>
          </p:cNvSpPr>
          <p:nvPr/>
        </p:nvSpPr>
        <p:spPr bwMode="auto">
          <a:xfrm>
            <a:off x="914400" y="685800"/>
            <a:ext cx="184150" cy="369888"/>
          </a:xfrm>
          <a:prstGeom prst="rect">
            <a:avLst/>
          </a:prstGeom>
          <a:noFill/>
          <a:ln w="9525">
            <a:noFill/>
            <a:miter lim="800000"/>
            <a:headEnd/>
            <a:tailEnd/>
          </a:ln>
        </p:spPr>
        <p:txBody>
          <a:bodyPr wrap="none">
            <a:spAutoFit/>
          </a:bodyPr>
          <a:lstStyle/>
          <a:p>
            <a:endParaRPr lang="zh-CN" altLang="en-US"/>
          </a:p>
        </p:txBody>
      </p:sp>
      <p:sp>
        <p:nvSpPr>
          <p:cNvPr id="2" name="TextBox 1"/>
          <p:cNvSpPr txBox="1">
            <a:spLocks noChangeArrowheads="1"/>
          </p:cNvSpPr>
          <p:nvPr/>
        </p:nvSpPr>
        <p:spPr bwMode="auto">
          <a:xfrm>
            <a:off x="755650" y="4941888"/>
            <a:ext cx="4375150" cy="1098550"/>
          </a:xfrm>
          <a:prstGeom prst="rect">
            <a:avLst/>
          </a:prstGeom>
          <a:noFill/>
          <a:ln w="9525">
            <a:noFill/>
            <a:miter lim="800000"/>
            <a:headEnd/>
            <a:tailEnd/>
          </a:ln>
        </p:spPr>
        <p:txBody>
          <a:bodyPr wrap="none">
            <a:spAutoFit/>
          </a:bodyPr>
          <a:lstStyle/>
          <a:p>
            <a:r>
              <a:rPr lang="zh-CN" altLang="en-US" sz="6600">
                <a:solidFill>
                  <a:srgbClr val="FF3300"/>
                </a:solidFill>
                <a:latin typeface="方正楷体简体"/>
                <a:ea typeface="方正楷体简体"/>
                <a:cs typeface="中山行书百年纪念版"/>
              </a:rPr>
              <a:t>谢谢观看！</a:t>
            </a:r>
          </a:p>
        </p:txBody>
      </p:sp>
      <p:pic>
        <p:nvPicPr>
          <p:cNvPr id="79875" name="图片 4"/>
          <p:cNvPicPr>
            <a:picLocks noChangeAspect="1"/>
          </p:cNvPicPr>
          <p:nvPr/>
        </p:nvPicPr>
        <p:blipFill>
          <a:blip r:embed="rId3"/>
          <a:srcRect l="33710" t="13165" r="35645" b="43417"/>
          <a:stretch>
            <a:fillRect/>
          </a:stretch>
        </p:blipFill>
        <p:spPr bwMode="auto">
          <a:xfrm>
            <a:off x="1981200" y="1055688"/>
            <a:ext cx="4270375" cy="3403600"/>
          </a:xfrm>
          <a:prstGeom prst="rect">
            <a:avLst/>
          </a:prstGeom>
          <a:noFill/>
          <a:ln w="9525">
            <a:noFill/>
            <a:miter lim="800000"/>
            <a:headEnd/>
            <a:tailEnd/>
          </a:ln>
        </p:spPr>
      </p:pic>
      <p:pic>
        <p:nvPicPr>
          <p:cNvPr id="79876" name="图片 5"/>
          <p:cNvPicPr>
            <a:picLocks noChangeAspect="1"/>
          </p:cNvPicPr>
          <p:nvPr/>
        </p:nvPicPr>
        <p:blipFill>
          <a:blip r:embed="rId4"/>
          <a:srcRect l="64355" t="60463" r="7097" b="6572"/>
          <a:stretch>
            <a:fillRect/>
          </a:stretch>
        </p:blipFill>
        <p:spPr bwMode="auto">
          <a:xfrm>
            <a:off x="4572000" y="3200400"/>
            <a:ext cx="3927475" cy="2551113"/>
          </a:xfrm>
          <a:prstGeom prst="rect">
            <a:avLst/>
          </a:prstGeom>
          <a:noFill/>
          <a:ln w="9525">
            <a:noFill/>
            <a:miter lim="800000"/>
            <a:headEnd/>
            <a:tailEnd/>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rcRect l="15564" r="25468" b="917"/>
          <a:stretch>
            <a:fillRect/>
          </a:stretch>
        </p:blipFill>
        <p:spPr bwMode="auto">
          <a:xfrm>
            <a:off x="-430213" y="3168650"/>
            <a:ext cx="3289301" cy="3714750"/>
          </a:xfrm>
          <a:prstGeom prst="rect">
            <a:avLst/>
          </a:prstGeom>
          <a:noFill/>
          <a:ln w="9525">
            <a:noFill/>
            <a:miter lim="800000"/>
            <a:headEnd/>
            <a:tailEnd/>
          </a:ln>
        </p:spPr>
      </p:pic>
      <p:pic>
        <p:nvPicPr>
          <p:cNvPr id="11" name="图片 10"/>
          <p:cNvPicPr>
            <a:picLocks noChangeAspect="1"/>
          </p:cNvPicPr>
          <p:nvPr/>
        </p:nvPicPr>
        <p:blipFill>
          <a:blip r:embed="rId4"/>
          <a:srcRect l="67232" t="58694" r="7124" b="6049"/>
          <a:stretch>
            <a:fillRect/>
          </a:stretch>
        </p:blipFill>
        <p:spPr bwMode="auto">
          <a:xfrm>
            <a:off x="4419600" y="3505200"/>
            <a:ext cx="4267200" cy="3352800"/>
          </a:xfrm>
          <a:prstGeom prst="rect">
            <a:avLst/>
          </a:prstGeom>
          <a:noFill/>
          <a:ln w="9525">
            <a:noFill/>
            <a:miter lim="800000"/>
            <a:headEnd/>
            <a:tailEnd/>
          </a:ln>
        </p:spPr>
      </p:pic>
      <p:sp>
        <p:nvSpPr>
          <p:cNvPr id="23555" name="Rectangle 6"/>
          <p:cNvSpPr>
            <a:spLocks noChangeArrowheads="1"/>
          </p:cNvSpPr>
          <p:nvPr/>
        </p:nvSpPr>
        <p:spPr bwMode="auto">
          <a:xfrm>
            <a:off x="2667000" y="1905000"/>
            <a:ext cx="4298950" cy="914400"/>
          </a:xfrm>
          <a:prstGeom prst="rect">
            <a:avLst/>
          </a:prstGeom>
          <a:solidFill>
            <a:srgbClr val="993366"/>
          </a:solidFill>
          <a:ln w="9525">
            <a:noFill/>
            <a:miter lim="800000"/>
            <a:headEnd/>
            <a:tailEnd/>
          </a:ln>
          <a:effectLst>
            <a:prstShdw prst="shdw17" dist="17961" dir="2700000">
              <a:srgbClr val="5C1F3D"/>
            </a:prstShdw>
          </a:effectLst>
        </p:spPr>
        <p:txBody>
          <a:bodyPr wrap="none">
            <a:spAutoFit/>
          </a:bodyPr>
          <a:lstStyle/>
          <a:p>
            <a:r>
              <a:rPr lang="zh-CN" altLang="en-US" sz="5400">
                <a:solidFill>
                  <a:srgbClr val="FF3300"/>
                </a:solidFill>
                <a:ea typeface="仿宋"/>
                <a:cs typeface="方正楷体简体"/>
              </a:rPr>
              <a:t>无偿献血知识</a:t>
            </a:r>
          </a:p>
        </p:txBody>
      </p:sp>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28600" y="381000"/>
            <a:ext cx="2632075" cy="579438"/>
          </a:xfrm>
          <a:prstGeom prst="rect">
            <a:avLst/>
          </a:prstGeom>
          <a:noFill/>
          <a:ln w="9525">
            <a:noFill/>
            <a:miter lim="800000"/>
            <a:headEnd/>
            <a:tailEnd/>
          </a:ln>
        </p:spPr>
        <p:txBody>
          <a:bodyPr wrap="none">
            <a:spAutoFit/>
          </a:bodyPr>
          <a:lstStyle/>
          <a:p>
            <a:r>
              <a:rPr lang="zh-CN" altLang="en-US" sz="3200" b="1">
                <a:solidFill>
                  <a:srgbClr val="FF3300"/>
                </a:solidFill>
                <a:ea typeface="方正楷体简体"/>
                <a:cs typeface="方正楷体简体"/>
              </a:rPr>
              <a:t>无偿献血知识</a:t>
            </a:r>
          </a:p>
        </p:txBody>
      </p:sp>
      <p:sp>
        <p:nvSpPr>
          <p:cNvPr id="8" name="AutoShape 2"/>
          <p:cNvSpPr>
            <a:spLocks noChangeArrowheads="1"/>
          </p:cNvSpPr>
          <p:nvPr/>
        </p:nvSpPr>
        <p:spPr bwMode="auto">
          <a:xfrm>
            <a:off x="2209800" y="2514600"/>
            <a:ext cx="4267200" cy="990600"/>
          </a:xfrm>
          <a:prstGeom prst="roundRect">
            <a:avLst>
              <a:gd name="adj" fmla="val 9144"/>
            </a:avLst>
          </a:prstGeom>
          <a:solidFill>
            <a:srgbClr val="F8F8F8"/>
          </a:solidFill>
          <a:ln w="28575">
            <a:solidFill>
              <a:srgbClr val="FFC319"/>
            </a:solidFill>
            <a:round/>
            <a:headEnd/>
            <a:tailEnd/>
          </a:ln>
        </p:spPr>
        <p:txBody>
          <a:bodyPr wrap="none" anchor="ctr"/>
          <a:lstStyle/>
          <a:p>
            <a:pPr fontAlgn="auto">
              <a:spcBef>
                <a:spcPts val="0"/>
              </a:spcBef>
              <a:spcAft>
                <a:spcPts val="0"/>
              </a:spcAft>
              <a:defRPr/>
            </a:pPr>
            <a:endParaRPr lang="zh-CN" altLang="en-US" kern="0">
              <a:solidFill>
                <a:sysClr val="windowText" lastClr="000000"/>
              </a:solidFill>
              <a:latin typeface="Arial" pitchFamily="34" charset="0"/>
              <a:ea typeface="+mn-ea"/>
            </a:endParaRPr>
          </a:p>
        </p:txBody>
      </p:sp>
      <p:sp>
        <p:nvSpPr>
          <p:cNvPr id="9" name="AutoShape 3"/>
          <p:cNvSpPr>
            <a:spLocks noChangeArrowheads="1"/>
          </p:cNvSpPr>
          <p:nvPr/>
        </p:nvSpPr>
        <p:spPr bwMode="auto">
          <a:xfrm>
            <a:off x="2971800" y="3886200"/>
            <a:ext cx="3733800" cy="838200"/>
          </a:xfrm>
          <a:prstGeom prst="roundRect">
            <a:avLst>
              <a:gd name="adj" fmla="val 9144"/>
            </a:avLst>
          </a:prstGeom>
          <a:solidFill>
            <a:srgbClr val="F8F8F8"/>
          </a:solidFill>
          <a:ln w="28575">
            <a:solidFill>
              <a:srgbClr val="A8D02A"/>
            </a:solidFill>
            <a:round/>
            <a:headEnd/>
            <a:tailEnd/>
          </a:ln>
        </p:spPr>
        <p:txBody>
          <a:bodyPr wrap="none" anchor="ctr"/>
          <a:lstStyle/>
          <a:p>
            <a:pPr fontAlgn="auto">
              <a:spcBef>
                <a:spcPts val="0"/>
              </a:spcBef>
              <a:spcAft>
                <a:spcPts val="0"/>
              </a:spcAft>
              <a:defRPr/>
            </a:pPr>
            <a:endParaRPr lang="zh-CN" altLang="en-US" kern="0">
              <a:solidFill>
                <a:sysClr val="windowText" lastClr="000000"/>
              </a:solidFill>
              <a:latin typeface="Arial" pitchFamily="34" charset="0"/>
              <a:ea typeface="+mn-ea"/>
            </a:endParaRPr>
          </a:p>
        </p:txBody>
      </p:sp>
      <p:sp>
        <p:nvSpPr>
          <p:cNvPr id="10" name="AutoShape 4"/>
          <p:cNvSpPr>
            <a:spLocks noChangeArrowheads="1"/>
          </p:cNvSpPr>
          <p:nvPr/>
        </p:nvSpPr>
        <p:spPr bwMode="auto">
          <a:xfrm>
            <a:off x="1447800" y="1981200"/>
            <a:ext cx="2286000" cy="1673225"/>
          </a:xfrm>
          <a:prstGeom prst="upArrow">
            <a:avLst>
              <a:gd name="adj1" fmla="val 50000"/>
              <a:gd name="adj2" fmla="val 18667"/>
            </a:avLst>
          </a:prstGeom>
          <a:gradFill rotWithShape="1">
            <a:gsLst>
              <a:gs pos="0">
                <a:srgbClr val="FFC319">
                  <a:gamma/>
                  <a:shade val="66275"/>
                  <a:invGamma/>
                </a:srgbClr>
              </a:gs>
              <a:gs pos="100000">
                <a:srgbClr val="FFC319"/>
              </a:gs>
            </a:gsLst>
            <a:lin ang="18900000" scaled="1"/>
          </a:gradFill>
          <a:ln w="9525">
            <a:noFill/>
            <a:miter lim="800000"/>
            <a:headEnd/>
            <a:tailEnd/>
          </a:ln>
          <a:effectLst/>
          <a:scene3d>
            <a:camera prst="legacyPerspectiveBottomRight"/>
            <a:lightRig rig="legacyFlat1" dir="t"/>
          </a:scene3d>
          <a:sp3d extrusionH="430200" prstMaterial="legacyMatte">
            <a:bevelT w="13500" h="13500" prst="angle"/>
            <a:bevelB w="13500" h="13500" prst="angle"/>
            <a:extrusionClr>
              <a:srgbClr val="FFC319"/>
            </a:extrusionClr>
          </a:sp3d>
        </p:spPr>
        <p:txBody>
          <a:bodyPr wrap="none" anchor="ctr">
            <a:flatTx/>
          </a:bodyPr>
          <a:lstStyle/>
          <a:p>
            <a:pPr fontAlgn="auto">
              <a:spcBef>
                <a:spcPts val="0"/>
              </a:spcBef>
              <a:spcAft>
                <a:spcPts val="0"/>
              </a:spcAft>
              <a:defRPr/>
            </a:pPr>
            <a:endParaRPr lang="zh-CN" altLang="en-US" kern="0">
              <a:solidFill>
                <a:sysClr val="windowText" lastClr="000000"/>
              </a:solidFill>
              <a:latin typeface="Arial" pitchFamily="34" charset="0"/>
              <a:ea typeface="+mn-ea"/>
            </a:endParaRPr>
          </a:p>
        </p:txBody>
      </p:sp>
      <p:sp>
        <p:nvSpPr>
          <p:cNvPr id="11" name="AutoShape 5"/>
          <p:cNvSpPr>
            <a:spLocks noChangeArrowheads="1"/>
          </p:cNvSpPr>
          <p:nvPr/>
        </p:nvSpPr>
        <p:spPr bwMode="auto">
          <a:xfrm>
            <a:off x="1116013" y="3357563"/>
            <a:ext cx="2286000" cy="1674812"/>
          </a:xfrm>
          <a:prstGeom prst="upArrow">
            <a:avLst>
              <a:gd name="adj1" fmla="val 50000"/>
              <a:gd name="adj2" fmla="val 18667"/>
            </a:avLst>
          </a:prstGeom>
          <a:gradFill rotWithShape="1">
            <a:gsLst>
              <a:gs pos="0">
                <a:srgbClr val="A8D02A">
                  <a:gamma/>
                  <a:shade val="56078"/>
                  <a:invGamma/>
                </a:srgbClr>
              </a:gs>
              <a:gs pos="100000">
                <a:srgbClr val="A8D02A"/>
              </a:gs>
            </a:gsLst>
            <a:lin ang="18900000" scaled="1"/>
          </a:gradFill>
          <a:ln w="9525">
            <a:noFill/>
            <a:miter lim="800000"/>
            <a:headEnd/>
            <a:tailEnd/>
          </a:ln>
          <a:effectLst/>
          <a:scene3d>
            <a:camera prst="legacyPerspectiveBottomRight"/>
            <a:lightRig rig="legacyFlat1" dir="t"/>
          </a:scene3d>
          <a:sp3d extrusionH="430200" prstMaterial="legacyMatte">
            <a:bevelT w="13500" h="13500" prst="angle"/>
            <a:bevelB w="13500" h="13500" prst="angle"/>
            <a:extrusionClr>
              <a:srgbClr val="A8D02A"/>
            </a:extrusionClr>
          </a:sp3d>
        </p:spPr>
        <p:txBody>
          <a:bodyPr wrap="none" anchor="ctr">
            <a:flatTx/>
          </a:bodyPr>
          <a:lstStyle/>
          <a:p>
            <a:pPr fontAlgn="auto">
              <a:spcBef>
                <a:spcPts val="0"/>
              </a:spcBef>
              <a:spcAft>
                <a:spcPts val="0"/>
              </a:spcAft>
              <a:defRPr/>
            </a:pPr>
            <a:endParaRPr lang="zh-CN" altLang="en-US" kern="0">
              <a:solidFill>
                <a:sysClr val="windowText" lastClr="000000"/>
              </a:solidFill>
              <a:latin typeface="Arial" pitchFamily="34" charset="0"/>
              <a:ea typeface="+mn-ea"/>
            </a:endParaRPr>
          </a:p>
        </p:txBody>
      </p:sp>
      <p:sp>
        <p:nvSpPr>
          <p:cNvPr id="12" name="AutoShape 6"/>
          <p:cNvSpPr>
            <a:spLocks noChangeArrowheads="1"/>
          </p:cNvSpPr>
          <p:nvPr/>
        </p:nvSpPr>
        <p:spPr bwMode="auto">
          <a:xfrm>
            <a:off x="1524000" y="5105400"/>
            <a:ext cx="3886200" cy="1066800"/>
          </a:xfrm>
          <a:prstGeom prst="roundRect">
            <a:avLst>
              <a:gd name="adj" fmla="val 9144"/>
            </a:avLst>
          </a:prstGeom>
          <a:solidFill>
            <a:srgbClr val="F8F8F8"/>
          </a:solidFill>
          <a:ln w="28575">
            <a:solidFill>
              <a:srgbClr val="FF6161"/>
            </a:solidFill>
            <a:round/>
            <a:headEnd/>
            <a:tailEnd/>
          </a:ln>
        </p:spPr>
        <p:txBody>
          <a:bodyPr wrap="none" anchor="ctr"/>
          <a:lstStyle/>
          <a:p>
            <a:pPr fontAlgn="auto">
              <a:spcBef>
                <a:spcPts val="0"/>
              </a:spcBef>
              <a:spcAft>
                <a:spcPts val="0"/>
              </a:spcAft>
              <a:defRPr/>
            </a:pPr>
            <a:endParaRPr lang="zh-CN" altLang="en-US" kern="0">
              <a:solidFill>
                <a:sysClr val="windowText" lastClr="000000"/>
              </a:solidFill>
              <a:latin typeface="Arial" pitchFamily="34" charset="0"/>
              <a:ea typeface="+mn-ea"/>
            </a:endParaRPr>
          </a:p>
        </p:txBody>
      </p:sp>
      <p:sp>
        <p:nvSpPr>
          <p:cNvPr id="13" name="AutoShape 7"/>
          <p:cNvSpPr>
            <a:spLocks noChangeArrowheads="1"/>
          </p:cNvSpPr>
          <p:nvPr/>
        </p:nvSpPr>
        <p:spPr bwMode="auto">
          <a:xfrm>
            <a:off x="381000" y="4564063"/>
            <a:ext cx="2286000" cy="1674812"/>
          </a:xfrm>
          <a:prstGeom prst="upArrow">
            <a:avLst>
              <a:gd name="adj1" fmla="val 50000"/>
              <a:gd name="adj2" fmla="val 18667"/>
            </a:avLst>
          </a:prstGeom>
          <a:gradFill rotWithShape="1">
            <a:gsLst>
              <a:gs pos="0">
                <a:srgbClr val="FF6161">
                  <a:gamma/>
                  <a:shade val="57255"/>
                  <a:invGamma/>
                </a:srgbClr>
              </a:gs>
              <a:gs pos="100000">
                <a:srgbClr val="FF6161"/>
              </a:gs>
            </a:gsLst>
            <a:lin ang="18900000" scaled="1"/>
          </a:gradFill>
          <a:ln w="9525">
            <a:noFill/>
            <a:miter lim="800000"/>
            <a:headEnd/>
            <a:tailEnd/>
          </a:ln>
          <a:effectLst/>
          <a:scene3d>
            <a:camera prst="legacyPerspectiveBottomRight"/>
            <a:lightRig rig="legacyFlat1" dir="t"/>
          </a:scene3d>
          <a:sp3d extrusionH="430200" prstMaterial="legacyMatte">
            <a:bevelT w="13500" h="13500" prst="angle"/>
            <a:bevelB w="13500" h="13500" prst="angle"/>
            <a:extrusionClr>
              <a:srgbClr val="FF6161"/>
            </a:extrusionClr>
          </a:sp3d>
        </p:spPr>
        <p:txBody>
          <a:bodyPr wrap="none" anchor="ctr">
            <a:flatTx/>
          </a:bodyPr>
          <a:lstStyle/>
          <a:p>
            <a:pPr fontAlgn="auto">
              <a:spcBef>
                <a:spcPts val="0"/>
              </a:spcBef>
              <a:spcAft>
                <a:spcPts val="0"/>
              </a:spcAft>
              <a:defRPr/>
            </a:pPr>
            <a:endParaRPr lang="zh-CN" altLang="en-US" kern="0">
              <a:solidFill>
                <a:sysClr val="windowText" lastClr="000000"/>
              </a:solidFill>
              <a:latin typeface="Arial" pitchFamily="34" charset="0"/>
              <a:ea typeface="+mn-ea"/>
            </a:endParaRPr>
          </a:p>
        </p:txBody>
      </p:sp>
      <p:sp>
        <p:nvSpPr>
          <p:cNvPr id="17" name="Text Box 11"/>
          <p:cNvSpPr txBox="1">
            <a:spLocks noChangeArrowheads="1"/>
          </p:cNvSpPr>
          <p:nvPr/>
        </p:nvSpPr>
        <p:spPr bwMode="auto">
          <a:xfrm>
            <a:off x="3276600" y="2514600"/>
            <a:ext cx="3184525" cy="1031875"/>
          </a:xfrm>
          <a:prstGeom prst="rect">
            <a:avLst/>
          </a:prstGeom>
          <a:solidFill>
            <a:srgbClr val="CC99FF"/>
          </a:solidFill>
          <a:ln w="9525">
            <a:noFill/>
            <a:miter lim="800000"/>
            <a:headEnd/>
            <a:tailEnd/>
          </a:ln>
        </p:spPr>
        <p:txBody>
          <a:bodyPr>
            <a:spAutoFit/>
          </a:bodyPr>
          <a:lstStyle/>
          <a:p>
            <a:pPr eaLnBrk="0" hangingPunct="0">
              <a:spcBef>
                <a:spcPct val="20000"/>
              </a:spcBef>
              <a:buClr>
                <a:srgbClr val="000066"/>
              </a:buClr>
              <a:buFont typeface="Wingdings" pitchFamily="2" charset="2"/>
              <a:buChar char="l"/>
              <a:defRPr/>
            </a:pPr>
            <a:r>
              <a:rPr lang="zh-CN" altLang="en-US" sz="2800">
                <a:solidFill>
                  <a:srgbClr val="000066"/>
                </a:solidFill>
                <a:effectLst>
                  <a:outerShdw blurRad="38100" dist="38100" dir="2700000" algn="tl">
                    <a:srgbClr val="C0C0C0"/>
                  </a:outerShdw>
                </a:effectLst>
              </a:rPr>
              <a:t>血液生理知识</a:t>
            </a:r>
          </a:p>
          <a:p>
            <a:pPr eaLnBrk="0" hangingPunct="0">
              <a:spcBef>
                <a:spcPct val="20000"/>
              </a:spcBef>
              <a:buClr>
                <a:srgbClr val="000066"/>
              </a:buClr>
              <a:buFont typeface="Wingdings" pitchFamily="2" charset="2"/>
              <a:buNone/>
              <a:defRPr/>
            </a:pPr>
            <a:endParaRPr lang="zh-CN" altLang="en-US" sz="2800">
              <a:solidFill>
                <a:srgbClr val="FF3300"/>
              </a:solidFill>
              <a:effectLst>
                <a:outerShdw blurRad="38100" dist="38100" dir="2700000" algn="tl">
                  <a:srgbClr val="C0C0C0"/>
                </a:outerShdw>
              </a:effectLst>
            </a:endParaRPr>
          </a:p>
        </p:txBody>
      </p:sp>
      <p:sp>
        <p:nvSpPr>
          <p:cNvPr id="18" name="Text Box 12"/>
          <p:cNvSpPr txBox="1">
            <a:spLocks noChangeArrowheads="1"/>
          </p:cNvSpPr>
          <p:nvPr/>
        </p:nvSpPr>
        <p:spPr bwMode="auto">
          <a:xfrm>
            <a:off x="2895600" y="3886200"/>
            <a:ext cx="3789363" cy="1077913"/>
          </a:xfrm>
          <a:prstGeom prst="rect">
            <a:avLst/>
          </a:prstGeom>
          <a:solidFill>
            <a:srgbClr val="99CCFF"/>
          </a:solidFill>
          <a:ln w="9525">
            <a:noFill/>
            <a:miter lim="800000"/>
            <a:headEnd/>
            <a:tailEnd/>
          </a:ln>
        </p:spPr>
        <p:txBody>
          <a:bodyPr>
            <a:spAutoFit/>
          </a:bodyPr>
          <a:lstStyle/>
          <a:p>
            <a:pPr>
              <a:lnSpc>
                <a:spcPct val="110000"/>
              </a:lnSpc>
              <a:spcBef>
                <a:spcPct val="50000"/>
              </a:spcBef>
              <a:defRPr/>
            </a:pPr>
            <a:r>
              <a:rPr lang="zh-CN" altLang="en-US" sz="2400">
                <a:solidFill>
                  <a:srgbClr val="000066"/>
                </a:solidFill>
                <a:effectLst>
                  <a:outerShdw blurRad="38100" dist="38100" dir="2700000" algn="tl">
                    <a:srgbClr val="C0C0C0"/>
                  </a:outerShdw>
                </a:effectLst>
              </a:rPr>
              <a:t>献血前、中、后注意事项</a:t>
            </a:r>
          </a:p>
          <a:p>
            <a:pPr>
              <a:lnSpc>
                <a:spcPct val="110000"/>
              </a:lnSpc>
              <a:spcBef>
                <a:spcPct val="50000"/>
              </a:spcBef>
              <a:defRPr/>
            </a:pPr>
            <a:endParaRPr lang="zh-CN" altLang="en-US" sz="2400" b="1">
              <a:solidFill>
                <a:srgbClr val="CC3300"/>
              </a:solidFill>
              <a:ea typeface="楷体" pitchFamily="49" charset="-122"/>
            </a:endParaRPr>
          </a:p>
        </p:txBody>
      </p:sp>
      <p:sp>
        <p:nvSpPr>
          <p:cNvPr id="19" name="Text Box 13"/>
          <p:cNvSpPr txBox="1">
            <a:spLocks noChangeArrowheads="1"/>
          </p:cNvSpPr>
          <p:nvPr/>
        </p:nvSpPr>
        <p:spPr bwMode="auto">
          <a:xfrm>
            <a:off x="2209800" y="5105400"/>
            <a:ext cx="3184525" cy="1031875"/>
          </a:xfrm>
          <a:prstGeom prst="rect">
            <a:avLst/>
          </a:prstGeom>
          <a:solidFill>
            <a:srgbClr val="FFFF00"/>
          </a:solidFill>
          <a:ln w="9525">
            <a:noFill/>
            <a:miter lim="800000"/>
            <a:headEnd/>
            <a:tailEnd/>
          </a:ln>
        </p:spPr>
        <p:txBody>
          <a:bodyPr>
            <a:spAutoFit/>
          </a:bodyPr>
          <a:lstStyle/>
          <a:p>
            <a:pPr eaLnBrk="0" hangingPunct="0">
              <a:spcBef>
                <a:spcPct val="20000"/>
              </a:spcBef>
              <a:buClr>
                <a:srgbClr val="000066"/>
              </a:buClr>
              <a:buFont typeface="Wingdings" pitchFamily="2" charset="2"/>
              <a:buChar char="l"/>
              <a:defRPr/>
            </a:pPr>
            <a:r>
              <a:rPr lang="zh-CN" altLang="en-US" sz="2800">
                <a:solidFill>
                  <a:srgbClr val="000066"/>
                </a:solidFill>
                <a:effectLst>
                  <a:outerShdw blurRad="38100" dist="38100" dir="2700000" algn="tl">
                    <a:srgbClr val="C0C0C0"/>
                  </a:outerShdw>
                </a:effectLst>
              </a:rPr>
              <a:t>献血后优惠政策</a:t>
            </a:r>
          </a:p>
          <a:p>
            <a:pPr eaLnBrk="0" hangingPunct="0">
              <a:spcBef>
                <a:spcPct val="20000"/>
              </a:spcBef>
              <a:buClr>
                <a:srgbClr val="000066"/>
              </a:buClr>
              <a:buFont typeface="Wingdings" pitchFamily="2" charset="2"/>
              <a:buChar char="l"/>
              <a:defRPr/>
            </a:pPr>
            <a:endParaRPr lang="zh-CN" altLang="en-US" sz="2800" b="1">
              <a:solidFill>
                <a:srgbClr val="CC3300"/>
              </a:solidFill>
              <a:latin typeface="楷体" pitchFamily="49" charset="-122"/>
              <a:ea typeface="楷体" pitchFamily="49" charset="-122"/>
            </a:endParaRPr>
          </a:p>
        </p:txBody>
      </p:sp>
      <p:pic>
        <p:nvPicPr>
          <p:cNvPr id="2" name="图片 1"/>
          <p:cNvPicPr>
            <a:picLocks noChangeAspect="1"/>
          </p:cNvPicPr>
          <p:nvPr/>
        </p:nvPicPr>
        <p:blipFill>
          <a:blip r:embed="rId2"/>
          <a:srcRect l="13873" t="2399" r="36899"/>
          <a:stretch>
            <a:fillRect/>
          </a:stretch>
        </p:blipFill>
        <p:spPr bwMode="auto">
          <a:xfrm>
            <a:off x="6710363" y="3787775"/>
            <a:ext cx="2433637" cy="3070225"/>
          </a:xfrm>
          <a:prstGeom prst="rect">
            <a:avLst/>
          </a:prstGeom>
          <a:noFill/>
          <a:ln w="9525">
            <a:noFill/>
            <a:miter lim="800000"/>
            <a:headEnd/>
            <a:tailEnd/>
          </a:ln>
        </p:spPr>
      </p:pic>
    </p:spTree>
  </p:cSld>
  <p:clrMapOvr>
    <a:masterClrMapping/>
  </p:clrMapOvr>
  <p:transition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amond(i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dissolv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7" grpId="0" bldLvl="0" animBg="1" autoUpdateAnimBg="0"/>
      <p:bldP spid="18" grpId="0" bldLvl="0" animBg="1" autoUpdateAnimBg="0"/>
      <p:bldP spid="19" grpId="0" bldLvl="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p:cNvSpPr txBox="1">
            <a:spLocks noChangeArrowheads="1"/>
          </p:cNvSpPr>
          <p:nvPr/>
        </p:nvSpPr>
        <p:spPr bwMode="auto">
          <a:xfrm>
            <a:off x="228600" y="381000"/>
            <a:ext cx="3652838" cy="579438"/>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1</a:t>
            </a:r>
            <a:r>
              <a:rPr lang="zh-CN" altLang="en-US" sz="3200" b="1">
                <a:solidFill>
                  <a:srgbClr val="FF3300"/>
                </a:solidFill>
                <a:latin typeface="方正楷体简体"/>
                <a:ea typeface="方正楷体简体"/>
                <a:cs typeface="方正楷体简体"/>
              </a:rPr>
              <a:t>、什么是无偿献血</a:t>
            </a:r>
          </a:p>
        </p:txBody>
      </p:sp>
      <p:sp>
        <p:nvSpPr>
          <p:cNvPr id="26626" name="Rectangle 6"/>
          <p:cNvSpPr>
            <a:spLocks noChangeArrowheads="1"/>
          </p:cNvSpPr>
          <p:nvPr/>
        </p:nvSpPr>
        <p:spPr bwMode="auto">
          <a:xfrm>
            <a:off x="468313" y="2205038"/>
            <a:ext cx="6480175" cy="3935412"/>
          </a:xfrm>
          <a:prstGeom prst="rect">
            <a:avLst/>
          </a:prstGeom>
          <a:solidFill>
            <a:srgbClr val="FF99CC"/>
          </a:solidFill>
          <a:ln w="9525">
            <a:noFill/>
            <a:miter lim="800000"/>
            <a:headEnd/>
            <a:tailEnd/>
          </a:ln>
          <a:effectLst>
            <a:prstShdw prst="shdw17" dist="17961" dir="2700000">
              <a:srgbClr val="99995C"/>
            </a:prstShdw>
          </a:effectLst>
        </p:spPr>
        <p:txBody>
          <a:bodyPr>
            <a:spAutoFit/>
          </a:bodyPr>
          <a:lstStyle/>
          <a:p>
            <a:r>
              <a:rPr lang="zh-CN" altLang="en-US" sz="2800">
                <a:ea typeface="方正楷体简体"/>
                <a:cs typeface="方正楷体简体"/>
              </a:rPr>
              <a:t>无偿献血是指为了拯救他人生命，献血者自愿捐献全血、血浆或血液成分，而不收取任何报酬（但在一些情况下会赠送纪念品）的行为。</a:t>
            </a:r>
          </a:p>
          <a:p>
            <a:r>
              <a:rPr lang="zh-CN" altLang="en-US" sz="2800">
                <a:solidFill>
                  <a:srgbClr val="000066"/>
                </a:solidFill>
                <a:ea typeface="方正楷体简体"/>
                <a:cs typeface="方正楷体简体"/>
              </a:rPr>
              <a:t>公民完全是基于无私奉献、救死扶伤的人道主义精神来献血。无偿献血是社会精神文明的重要标志，促进人们相互关心和帮助，参加无偿献血也是一个公民身体健康的标志。</a:t>
            </a:r>
          </a:p>
        </p:txBody>
      </p:sp>
      <p:pic>
        <p:nvPicPr>
          <p:cNvPr id="26627" name="Picture 7"/>
          <p:cNvPicPr>
            <a:picLocks noChangeAspect="1" noChangeArrowheads="1"/>
          </p:cNvPicPr>
          <p:nvPr/>
        </p:nvPicPr>
        <p:blipFill>
          <a:blip r:embed="rId3"/>
          <a:srcRect/>
          <a:stretch>
            <a:fillRect/>
          </a:stretch>
        </p:blipFill>
        <p:spPr bwMode="auto">
          <a:xfrm>
            <a:off x="5965825" y="0"/>
            <a:ext cx="3178175" cy="2125663"/>
          </a:xfrm>
          <a:prstGeom prst="rect">
            <a:avLst/>
          </a:prstGeom>
          <a:noFill/>
          <a:ln w="9525">
            <a:noFill/>
            <a:miter lim="800000"/>
            <a:headEnd/>
            <a:tailEnd/>
          </a:ln>
        </p:spPr>
      </p:pic>
      <p:pic>
        <p:nvPicPr>
          <p:cNvPr id="2" name="图片 1"/>
          <p:cNvPicPr>
            <a:picLocks noChangeAspect="1"/>
          </p:cNvPicPr>
          <p:nvPr/>
        </p:nvPicPr>
        <p:blipFill>
          <a:blip r:embed="rId4"/>
          <a:srcRect l="15564" r="25468" b="917"/>
          <a:stretch>
            <a:fillRect/>
          </a:stretch>
        </p:blipFill>
        <p:spPr bwMode="auto">
          <a:xfrm>
            <a:off x="7019925" y="2209800"/>
            <a:ext cx="2124075" cy="4365625"/>
          </a:xfrm>
          <a:prstGeom prst="rect">
            <a:avLst/>
          </a:prstGeom>
          <a:noFill/>
          <a:ln w="9525">
            <a:noFill/>
            <a:miter lim="800000"/>
            <a:headEnd/>
            <a:tailEnd/>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p:cNvSpPr txBox="1">
            <a:spLocks noChangeArrowheads="1"/>
          </p:cNvSpPr>
          <p:nvPr/>
        </p:nvSpPr>
        <p:spPr bwMode="auto">
          <a:xfrm>
            <a:off x="250825" y="404813"/>
            <a:ext cx="5278438" cy="579437"/>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2</a:t>
            </a:r>
            <a:r>
              <a:rPr lang="zh-CN" altLang="en-US" sz="3200" b="1">
                <a:solidFill>
                  <a:srgbClr val="FF3300"/>
                </a:solidFill>
                <a:latin typeface="方正楷体简体"/>
                <a:ea typeface="方正楷体简体"/>
                <a:cs typeface="方正楷体简体"/>
              </a:rPr>
              <a:t>、为什么要提倡无偿献血？</a:t>
            </a:r>
          </a:p>
        </p:txBody>
      </p:sp>
      <p:pic>
        <p:nvPicPr>
          <p:cNvPr id="2" name="图片 1"/>
          <p:cNvPicPr>
            <a:picLocks noChangeAspect="1"/>
          </p:cNvPicPr>
          <p:nvPr/>
        </p:nvPicPr>
        <p:blipFill>
          <a:blip r:embed="rId3"/>
          <a:srcRect/>
          <a:stretch>
            <a:fillRect/>
          </a:stretch>
        </p:blipFill>
        <p:spPr bwMode="auto">
          <a:xfrm>
            <a:off x="0" y="2743200"/>
            <a:ext cx="2195513" cy="3352800"/>
          </a:xfrm>
          <a:prstGeom prst="rect">
            <a:avLst/>
          </a:prstGeom>
          <a:noFill/>
          <a:ln w="9525">
            <a:noFill/>
            <a:miter lim="800000"/>
            <a:headEnd/>
            <a:tailEnd/>
          </a:ln>
        </p:spPr>
      </p:pic>
      <p:sp>
        <p:nvSpPr>
          <p:cNvPr id="28675" name="Rectangle 6"/>
          <p:cNvSpPr>
            <a:spLocks noChangeArrowheads="1"/>
          </p:cNvSpPr>
          <p:nvPr/>
        </p:nvSpPr>
        <p:spPr bwMode="auto">
          <a:xfrm>
            <a:off x="1979613" y="1412875"/>
            <a:ext cx="6746875" cy="1373188"/>
          </a:xfrm>
          <a:prstGeom prst="rect">
            <a:avLst/>
          </a:prstGeom>
          <a:solidFill>
            <a:srgbClr val="FFFFCC"/>
          </a:solidFill>
          <a:ln w="9525">
            <a:noFill/>
            <a:miter lim="800000"/>
            <a:headEnd/>
            <a:tailEnd/>
          </a:ln>
        </p:spPr>
        <p:txBody>
          <a:bodyPr anchor="ctr">
            <a:spAutoFit/>
          </a:bodyPr>
          <a:lstStyle/>
          <a:p>
            <a:pPr algn="ctr"/>
            <a:r>
              <a:rPr lang="zh-CN" altLang="en-US" sz="2800">
                <a:solidFill>
                  <a:srgbClr val="000066"/>
                </a:solidFill>
                <a:latin typeface="华文新魏"/>
                <a:ea typeface="华文新魏"/>
                <a:cs typeface="华文新魏"/>
              </a:rPr>
              <a:t>我国从</a:t>
            </a:r>
            <a:r>
              <a:rPr lang="en-US" altLang="zh-CN" sz="2800">
                <a:solidFill>
                  <a:srgbClr val="000066"/>
                </a:solidFill>
                <a:latin typeface="华文新魏"/>
                <a:ea typeface="华文新魏"/>
                <a:cs typeface="华文新魏"/>
              </a:rPr>
              <a:t>1998</a:t>
            </a:r>
            <a:r>
              <a:rPr lang="zh-CN" altLang="en-US" sz="2800">
                <a:solidFill>
                  <a:srgbClr val="000066"/>
                </a:solidFill>
                <a:latin typeface="华文新魏"/>
                <a:ea typeface="华文新魏"/>
                <a:cs typeface="华文新魏"/>
              </a:rPr>
              <a:t>年</a:t>
            </a:r>
            <a:r>
              <a:rPr lang="en-US" altLang="zh-CN" sz="2800">
                <a:solidFill>
                  <a:srgbClr val="000066"/>
                </a:solidFill>
                <a:latin typeface="华文新魏"/>
                <a:ea typeface="华文新魏"/>
                <a:cs typeface="华文新魏"/>
              </a:rPr>
              <a:t>《</a:t>
            </a:r>
            <a:r>
              <a:rPr lang="zh-CN" altLang="en-US" sz="2800">
                <a:solidFill>
                  <a:srgbClr val="000066"/>
                </a:solidFill>
                <a:latin typeface="华文新魏"/>
                <a:ea typeface="华文新魏"/>
                <a:cs typeface="华文新魏"/>
              </a:rPr>
              <a:t>中华人民共和国献血法</a:t>
            </a:r>
            <a:r>
              <a:rPr lang="en-US" altLang="zh-CN" sz="2800">
                <a:solidFill>
                  <a:srgbClr val="000066"/>
                </a:solidFill>
                <a:latin typeface="华文新魏"/>
                <a:ea typeface="华文新魏"/>
                <a:cs typeface="华文新魏"/>
              </a:rPr>
              <a:t>》</a:t>
            </a:r>
            <a:r>
              <a:rPr lang="zh-CN" altLang="en-US" sz="2800">
                <a:solidFill>
                  <a:srgbClr val="000066"/>
                </a:solidFill>
                <a:latin typeface="华文新魏"/>
                <a:ea typeface="华文新魏"/>
                <a:cs typeface="华文新魏"/>
              </a:rPr>
              <a:t>颁布实施明确规定：国家实行无偿献血制度。那国家为什么要提倡无偿献血呢？</a:t>
            </a:r>
          </a:p>
        </p:txBody>
      </p:sp>
      <p:sp>
        <p:nvSpPr>
          <p:cNvPr id="28676" name="Rectangle 7"/>
          <p:cNvSpPr>
            <a:spLocks noChangeArrowheads="1"/>
          </p:cNvSpPr>
          <p:nvPr/>
        </p:nvSpPr>
        <p:spPr bwMode="auto">
          <a:xfrm>
            <a:off x="2195513" y="3213100"/>
            <a:ext cx="6615112" cy="3081338"/>
          </a:xfrm>
          <a:prstGeom prst="rect">
            <a:avLst/>
          </a:prstGeom>
          <a:solidFill>
            <a:srgbClr val="CC99FF"/>
          </a:solidFill>
          <a:ln w="9525">
            <a:noFill/>
            <a:miter lim="800000"/>
            <a:headEnd/>
            <a:tailEnd/>
          </a:ln>
        </p:spPr>
        <p:txBody>
          <a:bodyPr>
            <a:spAutoFit/>
          </a:bodyPr>
          <a:lstStyle/>
          <a:p>
            <a:r>
              <a:rPr lang="zh-CN" altLang="en-US" sz="2800">
                <a:solidFill>
                  <a:srgbClr val="000066"/>
                </a:solidFill>
                <a:ea typeface="华文新魏"/>
                <a:cs typeface="华文新魏"/>
              </a:rPr>
              <a:t>无偿献血是保证医疗安全用血的最好方式，实践证明，有偿献血由于受到利益驱动，存在严重的安全隐患，只有以人道主义无私奉献而不是以经济报酬为目的的无偿献血才能从根本上清除有偿献血带来的各种弊病，才能最大限度地降低经血液传播疾病的危险。</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TextBox 26"/>
          <p:cNvSpPr txBox="1">
            <a:spLocks noChangeArrowheads="1"/>
          </p:cNvSpPr>
          <p:nvPr/>
        </p:nvSpPr>
        <p:spPr bwMode="auto">
          <a:xfrm>
            <a:off x="250825" y="404813"/>
            <a:ext cx="4462463" cy="579437"/>
          </a:xfrm>
          <a:prstGeom prst="rect">
            <a:avLst/>
          </a:prstGeom>
          <a:noFill/>
          <a:ln w="9525">
            <a:noFill/>
            <a:miter lim="800000"/>
            <a:headEnd/>
            <a:tailEnd/>
          </a:ln>
        </p:spPr>
        <p:txBody>
          <a:bodyPr wrap="none">
            <a:spAutoFit/>
          </a:bodyPr>
          <a:lstStyle/>
          <a:p>
            <a:r>
              <a:rPr lang="en-US" altLang="zh-CN" sz="3200" b="1">
                <a:solidFill>
                  <a:srgbClr val="FF3300"/>
                </a:solidFill>
                <a:latin typeface="方正楷体简体"/>
                <a:ea typeface="方正楷体简体"/>
                <a:cs typeface="方正楷体简体"/>
              </a:rPr>
              <a:t>3</a:t>
            </a:r>
            <a:r>
              <a:rPr lang="zh-CN" altLang="en-US" sz="3200" b="1">
                <a:solidFill>
                  <a:srgbClr val="FF3300"/>
                </a:solidFill>
                <a:latin typeface="方正楷体简体"/>
                <a:ea typeface="方正楷体简体"/>
                <a:cs typeface="方正楷体简体"/>
              </a:rPr>
              <a:t>、怎样参加无偿献血？</a:t>
            </a:r>
          </a:p>
        </p:txBody>
      </p:sp>
      <p:sp>
        <p:nvSpPr>
          <p:cNvPr id="32" name="Text Box 4"/>
          <p:cNvSpPr txBox="1">
            <a:spLocks noChangeArrowheads="1"/>
          </p:cNvSpPr>
          <p:nvPr/>
        </p:nvSpPr>
        <p:spPr bwMode="black">
          <a:xfrm>
            <a:off x="1012825" y="685800"/>
            <a:ext cx="8131175" cy="1006475"/>
          </a:xfrm>
          <a:prstGeom prst="rect">
            <a:avLst/>
          </a:prstGeom>
          <a:noFill/>
          <a:ln w="9525">
            <a:noFill/>
            <a:miter lim="800000"/>
            <a:headEnd/>
            <a:tailEnd/>
          </a:ln>
        </p:spPr>
        <p:txBody>
          <a:bodyPr>
            <a:spAutoFit/>
          </a:bodyPr>
          <a:lstStyle/>
          <a:p>
            <a:pPr algn="ctr" eaLnBrk="0" hangingPunct="0"/>
            <a:endParaRPr lang="zh-CN" altLang="en-US" sz="6000" b="1">
              <a:solidFill>
                <a:srgbClr val="CC3300"/>
              </a:solidFill>
            </a:endParaRPr>
          </a:p>
        </p:txBody>
      </p:sp>
      <p:pic>
        <p:nvPicPr>
          <p:cNvPr id="2" name="图片 1"/>
          <p:cNvPicPr>
            <a:picLocks noChangeAspect="1"/>
          </p:cNvPicPr>
          <p:nvPr/>
        </p:nvPicPr>
        <p:blipFill>
          <a:blip r:embed="rId3"/>
          <a:srcRect/>
          <a:stretch>
            <a:fillRect/>
          </a:stretch>
        </p:blipFill>
        <p:spPr bwMode="auto">
          <a:xfrm>
            <a:off x="0" y="3657600"/>
            <a:ext cx="2195513" cy="3200400"/>
          </a:xfrm>
          <a:prstGeom prst="rect">
            <a:avLst/>
          </a:prstGeom>
          <a:noFill/>
          <a:ln w="9525">
            <a:noFill/>
            <a:miter lim="800000"/>
            <a:headEnd/>
            <a:tailEnd/>
          </a:ln>
        </p:spPr>
      </p:pic>
      <p:sp>
        <p:nvSpPr>
          <p:cNvPr id="30724" name="Rectangle 6"/>
          <p:cNvSpPr>
            <a:spLocks noChangeArrowheads="1"/>
          </p:cNvSpPr>
          <p:nvPr/>
        </p:nvSpPr>
        <p:spPr bwMode="auto">
          <a:xfrm>
            <a:off x="944563" y="1800225"/>
            <a:ext cx="987425" cy="406400"/>
          </a:xfrm>
          <a:prstGeom prst="rect">
            <a:avLst/>
          </a:prstGeom>
          <a:solidFill>
            <a:srgbClr val="CC99FF"/>
          </a:solidFill>
          <a:ln w="9525">
            <a:solidFill>
              <a:schemeClr val="tx1"/>
            </a:solidFill>
            <a:miter lim="800000"/>
            <a:headEnd/>
            <a:tailEnd/>
          </a:ln>
        </p:spPr>
        <p:txBody>
          <a:bodyPr wrap="none" anchor="ctr"/>
          <a:lstStyle/>
          <a:p>
            <a:pPr algn="ctr"/>
            <a:r>
              <a:rPr lang="zh-CN" altLang="en-US" sz="2800">
                <a:solidFill>
                  <a:srgbClr val="000066"/>
                </a:solidFill>
                <a:ea typeface="华文新魏"/>
                <a:cs typeface="华文新魏"/>
              </a:rPr>
              <a:t>年龄</a:t>
            </a:r>
          </a:p>
        </p:txBody>
      </p:sp>
      <p:sp>
        <p:nvSpPr>
          <p:cNvPr id="30725" name="Rectangle 7"/>
          <p:cNvSpPr>
            <a:spLocks noChangeArrowheads="1"/>
          </p:cNvSpPr>
          <p:nvPr/>
        </p:nvSpPr>
        <p:spPr bwMode="auto">
          <a:xfrm>
            <a:off x="914400" y="2684463"/>
            <a:ext cx="1016000" cy="434975"/>
          </a:xfrm>
          <a:prstGeom prst="rect">
            <a:avLst/>
          </a:prstGeom>
          <a:solidFill>
            <a:srgbClr val="CC99FF"/>
          </a:solidFill>
          <a:ln w="9525">
            <a:solidFill>
              <a:schemeClr val="tx1"/>
            </a:solidFill>
            <a:miter lim="800000"/>
            <a:headEnd/>
            <a:tailEnd/>
          </a:ln>
        </p:spPr>
        <p:txBody>
          <a:bodyPr wrap="none" anchor="ctr"/>
          <a:lstStyle/>
          <a:p>
            <a:pPr algn="ctr"/>
            <a:r>
              <a:rPr lang="zh-CN" altLang="en-US" sz="2800">
                <a:solidFill>
                  <a:srgbClr val="000066"/>
                </a:solidFill>
                <a:ea typeface="华文新魏"/>
                <a:cs typeface="华文新魏"/>
              </a:rPr>
              <a:t>体重</a:t>
            </a:r>
          </a:p>
        </p:txBody>
      </p:sp>
      <p:sp>
        <p:nvSpPr>
          <p:cNvPr id="30726" name="Text Box 8"/>
          <p:cNvSpPr txBox="1">
            <a:spLocks noChangeArrowheads="1"/>
          </p:cNvSpPr>
          <p:nvPr/>
        </p:nvSpPr>
        <p:spPr bwMode="auto">
          <a:xfrm>
            <a:off x="2667000" y="1752600"/>
            <a:ext cx="2462213" cy="519113"/>
          </a:xfrm>
          <a:prstGeom prst="rect">
            <a:avLst/>
          </a:prstGeom>
          <a:solidFill>
            <a:srgbClr val="99CCFF"/>
          </a:solidFill>
          <a:ln w="9525">
            <a:noFill/>
            <a:miter lim="800000"/>
            <a:headEnd/>
            <a:tailEnd/>
          </a:ln>
        </p:spPr>
        <p:txBody>
          <a:bodyPr wrap="none">
            <a:spAutoFit/>
          </a:bodyPr>
          <a:lstStyle/>
          <a:p>
            <a:r>
              <a:rPr lang="en-US" altLang="zh-CN" sz="2800">
                <a:solidFill>
                  <a:schemeClr val="hlink"/>
                </a:solidFill>
                <a:latin typeface="华文新魏"/>
                <a:ea typeface="华文新魏"/>
                <a:cs typeface="华文新魏"/>
              </a:rPr>
              <a:t>18</a:t>
            </a:r>
            <a:r>
              <a:rPr lang="zh-CN" altLang="en-US" sz="2800">
                <a:solidFill>
                  <a:schemeClr val="hlink"/>
                </a:solidFill>
                <a:latin typeface="华文新魏"/>
                <a:ea typeface="华文新魏"/>
                <a:cs typeface="华文新魏"/>
              </a:rPr>
              <a:t>周岁</a:t>
            </a:r>
            <a:r>
              <a:rPr lang="en-US" altLang="zh-CN" sz="2800">
                <a:solidFill>
                  <a:schemeClr val="hlink"/>
                </a:solidFill>
                <a:latin typeface="华文新魏"/>
                <a:ea typeface="华文新魏"/>
                <a:cs typeface="华文新魏"/>
              </a:rPr>
              <a:t>-55</a:t>
            </a:r>
            <a:r>
              <a:rPr lang="zh-CN" altLang="en-US" sz="2800">
                <a:solidFill>
                  <a:schemeClr val="hlink"/>
                </a:solidFill>
                <a:latin typeface="华文新魏"/>
                <a:ea typeface="华文新魏"/>
                <a:cs typeface="华文新魏"/>
              </a:rPr>
              <a:t>周岁</a:t>
            </a:r>
          </a:p>
        </p:txBody>
      </p:sp>
      <p:sp>
        <p:nvSpPr>
          <p:cNvPr id="30727" name="Text Box 9"/>
          <p:cNvSpPr txBox="1">
            <a:spLocks noChangeArrowheads="1"/>
          </p:cNvSpPr>
          <p:nvPr/>
        </p:nvSpPr>
        <p:spPr bwMode="auto">
          <a:xfrm>
            <a:off x="2667000" y="2514600"/>
            <a:ext cx="3943350" cy="946150"/>
          </a:xfrm>
          <a:prstGeom prst="rect">
            <a:avLst/>
          </a:prstGeom>
          <a:solidFill>
            <a:srgbClr val="99CCFF"/>
          </a:solidFill>
          <a:ln w="9525">
            <a:noFill/>
            <a:miter lim="800000"/>
            <a:headEnd/>
            <a:tailEnd/>
          </a:ln>
        </p:spPr>
        <p:txBody>
          <a:bodyPr>
            <a:spAutoFit/>
          </a:bodyPr>
          <a:lstStyle/>
          <a:p>
            <a:r>
              <a:rPr lang="zh-CN" altLang="en-US" sz="2800">
                <a:solidFill>
                  <a:schemeClr val="hlink"/>
                </a:solidFill>
                <a:latin typeface="Verdana" pitchFamily="34" charset="0"/>
                <a:ea typeface="华文新魏"/>
                <a:cs typeface="华文新魏"/>
              </a:rPr>
              <a:t>男性：５０公斤以上</a:t>
            </a:r>
          </a:p>
          <a:p>
            <a:r>
              <a:rPr lang="zh-CN" altLang="en-US" sz="2800">
                <a:solidFill>
                  <a:schemeClr val="hlink"/>
                </a:solidFill>
                <a:latin typeface="Verdana" pitchFamily="34" charset="0"/>
                <a:ea typeface="华文新魏"/>
                <a:cs typeface="华文新魏"/>
              </a:rPr>
              <a:t>女性：４５公斤以上</a:t>
            </a:r>
          </a:p>
        </p:txBody>
      </p:sp>
      <p:sp>
        <p:nvSpPr>
          <p:cNvPr id="30728" name="Rectangle 10"/>
          <p:cNvSpPr>
            <a:spLocks noChangeArrowheads="1"/>
          </p:cNvSpPr>
          <p:nvPr/>
        </p:nvSpPr>
        <p:spPr bwMode="auto">
          <a:xfrm>
            <a:off x="1835150" y="4005263"/>
            <a:ext cx="6515100" cy="2408237"/>
          </a:xfrm>
          <a:prstGeom prst="rect">
            <a:avLst/>
          </a:prstGeom>
          <a:solidFill>
            <a:srgbClr val="FFFFCC"/>
          </a:solidFill>
          <a:ln w="9525">
            <a:noFill/>
            <a:miter lim="800000"/>
            <a:headEnd/>
            <a:tailEnd/>
          </a:ln>
        </p:spPr>
        <p:txBody>
          <a:bodyPr/>
          <a:lstStyle/>
          <a:p>
            <a:pPr marL="342900" indent="-342900" eaLnBrk="0" hangingPunct="0">
              <a:spcBef>
                <a:spcPct val="20000"/>
              </a:spcBef>
            </a:pPr>
            <a:r>
              <a:rPr lang="zh-CN" altLang="en-US" sz="2800">
                <a:solidFill>
                  <a:srgbClr val="000066"/>
                </a:solidFill>
                <a:latin typeface="华文新魏"/>
                <a:ea typeface="华文新魏"/>
                <a:cs typeface="华文新魏"/>
              </a:rPr>
              <a:t>    </a:t>
            </a:r>
            <a:r>
              <a:rPr lang="zh-CN" altLang="en-US" sz="3200">
                <a:solidFill>
                  <a:srgbClr val="000066"/>
                </a:solidFill>
                <a:latin typeface="华文新魏"/>
                <a:ea typeface="华文新魏"/>
                <a:cs typeface="华文新魏"/>
              </a:rPr>
              <a:t>持本人身份证、驾驶证、护照等有效证件（军人持军官证）到流动采血车或爱心献血屋填表登记，体检合格就能参加献血了</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31" presetClass="entr" presetSubtype="0" fill="hold" grpId="0" nodeType="afterEffect" nodePh="1">
                                  <p:stCondLst>
                                    <p:cond delay="0"/>
                                  </p:stCondLst>
                                  <p:endCondLst>
                                    <p:cond evt="begin" delay="0">
                                      <p:tn val="9"/>
                                    </p:cond>
                                  </p:endCondLst>
                                  <p:iterate type="lt">
                                    <p:tmPct val="5000"/>
                                  </p:iterate>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 calcmode="lin" valueType="num">
                                      <p:cBhvr>
                                        <p:cTn id="13" dur="500" fill="hold"/>
                                        <p:tgtEl>
                                          <p:spTgt spid="32"/>
                                        </p:tgtEl>
                                        <p:attrNameLst>
                                          <p:attrName>style.rotation</p:attrName>
                                        </p:attrNameLst>
                                      </p:cBhvr>
                                      <p:tavLst>
                                        <p:tav tm="0">
                                          <p:val>
                                            <p:fltVal val="90"/>
                                          </p:val>
                                        </p:tav>
                                        <p:tav tm="100000">
                                          <p:val>
                                            <p:fltVal val="0"/>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theme/theme1.xml><?xml version="1.0" encoding="utf-8"?>
<a:theme xmlns:a="http://schemas.openxmlformats.org/drawingml/2006/main" name="1_Default Design">
  <a:themeElements>
    <a:clrScheme name="1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17815</TotalTime>
  <Pages>0</Pages>
  <Words>4762</Words>
  <Characters>0</Characters>
  <Application>Microsoft Office PowerPoint</Application>
  <DocSecurity>0</DocSecurity>
  <PresentationFormat>On-screen Show (4:3)</PresentationFormat>
  <Lines>0</Lines>
  <Paragraphs>227</Paragraphs>
  <Slides>42</Slides>
  <Notes>23</Notes>
  <HiddenSlides>0</HiddenSlides>
  <MMClips>0</MMClips>
  <ScaleCrop>false</ScaleCrop>
  <HeadingPairs>
    <vt:vector size="8" baseType="variant">
      <vt:variant>
        <vt:lpstr>已用的字体</vt:lpstr>
      </vt:variant>
      <vt:variant>
        <vt:i4>15</vt:i4>
      </vt:variant>
      <vt:variant>
        <vt:lpstr>演示文稿设计模板</vt:lpstr>
      </vt:variant>
      <vt:variant>
        <vt:i4>1</vt:i4>
      </vt:variant>
      <vt:variant>
        <vt:lpstr>幻灯片标题</vt:lpstr>
      </vt:variant>
      <vt:variant>
        <vt:i4>42</vt:i4>
      </vt:variant>
      <vt:variant>
        <vt:lpstr>自定义放映</vt:lpstr>
      </vt:variant>
      <vt:variant>
        <vt:i4>1</vt:i4>
      </vt:variant>
    </vt:vector>
  </HeadingPairs>
  <TitlesOfParts>
    <vt:vector size="59" baseType="lpstr">
      <vt:lpstr>Arial</vt:lpstr>
      <vt:lpstr>宋体</vt:lpstr>
      <vt:lpstr>楷体</vt:lpstr>
      <vt:lpstr>方正楷体简体</vt:lpstr>
      <vt:lpstr>碳化硅大黑体</vt:lpstr>
      <vt:lpstr>仿宋</vt:lpstr>
      <vt:lpstr>Wingdings</vt:lpstr>
      <vt:lpstr>华文新魏</vt:lpstr>
      <vt:lpstr>Verdana</vt:lpstr>
      <vt:lpstr>华文彩云</vt:lpstr>
      <vt:lpstr>Tahoma</vt:lpstr>
      <vt:lpstr>华文中宋</vt:lpstr>
      <vt:lpstr>Comic Sans MS</vt:lpstr>
      <vt:lpstr>华文行楷</vt:lpstr>
      <vt:lpstr>中山行书百年纪念版</vt:lpstr>
      <vt:lpstr>1_Default Design</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生命之河长流不息</vt:lpstr>
      <vt:lpstr>生命之河长流不息</vt:lpstr>
      <vt:lpstr>生命之河长流不息</vt:lpstr>
      <vt:lpstr>生命之河长流不息</vt:lpstr>
      <vt:lpstr>生命之河长流不息</vt:lpstr>
      <vt:lpstr>幻灯片 40</vt:lpstr>
      <vt:lpstr>幻灯片 41</vt:lpstr>
      <vt:lpstr>幻灯片 42</vt:lpstr>
      <vt:lpstr>自定义放映 1</vt:lpstr>
    </vt:vector>
  </TitlesOfParts>
  <Company>Guild Design Inc.</Company>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1041</dc:title>
  <dc:creator>www.themegallery.com</dc:creator>
  <cp:lastModifiedBy>微软用户</cp:lastModifiedBy>
  <cp:revision>1163</cp:revision>
  <cp:lastPrinted>1899-12-30T00:00:00Z</cp:lastPrinted>
  <dcterms:created xsi:type="dcterms:W3CDTF">2008-02-28T09:07:44Z</dcterms:created>
  <dcterms:modified xsi:type="dcterms:W3CDTF">2014-11-04T03:25:51Z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2052-8.1.0.3089</vt:lpwstr>
  </property>
</Properties>
</file>